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8"/>
  </p:notesMasterIdLst>
  <p:handoutMasterIdLst>
    <p:handoutMasterId r:id="rId19"/>
  </p:handoutMasterIdLst>
  <p:sldIdLst>
    <p:sldId id="257" r:id="rId3"/>
    <p:sldId id="274" r:id="rId4"/>
    <p:sldId id="275" r:id="rId5"/>
    <p:sldId id="278" r:id="rId6"/>
    <p:sldId id="276" r:id="rId7"/>
    <p:sldId id="285" r:id="rId8"/>
    <p:sldId id="277" r:id="rId9"/>
    <p:sldId id="259" r:id="rId10"/>
    <p:sldId id="279" r:id="rId11"/>
    <p:sldId id="280" r:id="rId12"/>
    <p:sldId id="281" r:id="rId13"/>
    <p:sldId id="284" r:id="rId14"/>
    <p:sldId id="282" r:id="rId15"/>
    <p:sldId id="283" r:id="rId16"/>
    <p:sldId id="286"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571" autoAdjust="0"/>
  </p:normalViewPr>
  <p:slideViewPr>
    <p:cSldViewPr snapToGrid="0">
      <p:cViewPr varScale="1">
        <p:scale>
          <a:sx n="81" d="100"/>
          <a:sy n="81" d="100"/>
        </p:scale>
        <p:origin x="528"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8796EA6-6F25-4F19-87BA-7ADCC16DAEFF}" type="datetimeFigureOut">
              <a:rPr lang="en-US" smtClean="0"/>
              <a:t>4/5/2017</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9C172E-A8B5-46F6-B05C-DFA3E2E0F207}" type="datetimeFigureOut">
              <a:rPr lang="en-US" smtClean="0"/>
              <a:t>4/5/2017</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10</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11</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12</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13</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14</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1687980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4012257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4012257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4012257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9</a:t>
            </a:fld>
            <a:endParaRPr lang="en-US" dirty="0"/>
          </a:p>
        </p:txBody>
      </p:sp>
    </p:spTree>
    <p:extLst>
      <p:ext uri="{BB962C8B-B14F-4D97-AF65-F5344CB8AC3E}">
        <p14:creationId xmlns:p14="http://schemas.microsoft.com/office/powerpoint/2010/main" val="95587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4/5/2017</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p15:clr>
            <a:srgbClr val="FBAE40"/>
          </p15:clr>
        </p15:guide>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4/5/2017</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4/5/2017</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4/5/2017</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p15:clr>
            <a:srgbClr val="F26B43"/>
          </p15:clr>
        </p15:guide>
        <p15:guide id="1" pos="3840">
          <p15:clr>
            <a:srgbClr val="F26B43"/>
          </p15:clr>
        </p15:guide>
        <p15:guide id="2" orient="horz" pos="4152">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j.bell@swr.gloucs.sch.uk"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google.co.uk/url?sa=i&amp;rct=j&amp;q=&amp;esrc=s&amp;source=images&amp;cd=&amp;cad=rja&amp;uact=8&amp;ved=0ahUKEwjAgYbNru3NAhUnKsAKHW2OCNYQjRwIBw&amp;url=https://twitter.com/twitter&amp;psig=AFQjCNF0D2hYX4Vge0kF87JC1YipYzhcDg&amp;ust=1468393607448211" TargetMode="External"/><Relationship Id="rId5" Type="http://schemas.openxmlformats.org/officeDocument/2006/relationships/image" Target="../media/image2.jpeg"/><Relationship Id="rId4" Type="http://schemas.openxmlformats.org/officeDocument/2006/relationships/hyperlink" Target="http://www.google.co.uk/url?sa=i&amp;rct=j&amp;q=&amp;esrc=s&amp;source=images&amp;cd=&amp;ved=0ahUKEwifrvad0trNAhVnDsAKHZoPAooQjRwIBw&amp;url=http://www.cantell.co.uk/ofsted3/14186.html&amp;psig=AFQjCNHjN9EH0XK6zjoxL2BhWz4lLRhDWQ&amp;ust=1467750335406238"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15.xml.rels><?xml version="1.0" encoding="UTF-8" standalone="yes"?>
<Relationships xmlns="http://schemas.openxmlformats.org/package/2006/relationships"><Relationship Id="rId8" Type="http://schemas.openxmlformats.org/officeDocument/2006/relationships/hyperlink" Target="http://www.ocr.org.uk/" TargetMode="External"/><Relationship Id="rId13" Type="http://schemas.openxmlformats.org/officeDocument/2006/relationships/hyperlink" Target="http://www.revisionworld.co.uk/" TargetMode="External"/><Relationship Id="rId3" Type="http://schemas.openxmlformats.org/officeDocument/2006/relationships/hyperlink" Target="http://www.bbc.co.uk/" TargetMode="External"/><Relationship Id="rId7" Type="http://schemas.openxmlformats.org/officeDocument/2006/relationships/hyperlink" Target="http://www.edexel.org.uk/" TargetMode="External"/><Relationship Id="rId12" Type="http://schemas.openxmlformats.org/officeDocument/2006/relationships/hyperlink" Target="http://www.bbc.co.uk/schools/gcsebitesize" TargetMode="External"/><Relationship Id="rId2" Type="http://schemas.openxmlformats.org/officeDocument/2006/relationships/hyperlink" Target="http://www.projecteducation.co.uk/" TargetMode="External"/><Relationship Id="rId1" Type="http://schemas.openxmlformats.org/officeDocument/2006/relationships/slideLayout" Target="../slideLayouts/slideLayout2.xml"/><Relationship Id="rId6" Type="http://schemas.openxmlformats.org/officeDocument/2006/relationships/hyperlink" Target="http://www.aqa.org.uk/" TargetMode="External"/><Relationship Id="rId11" Type="http://schemas.openxmlformats.org/officeDocument/2006/relationships/hyperlink" Target="http://www.gcseguide.co.uk/" TargetMode="External"/><Relationship Id="rId5" Type="http://schemas.openxmlformats.org/officeDocument/2006/relationships/hyperlink" Target="http://www.youthaccess.org.uk/" TargetMode="External"/><Relationship Id="rId15" Type="http://schemas.openxmlformats.org/officeDocument/2006/relationships/hyperlink" Target="www.gcse.com" TargetMode="External"/><Relationship Id="rId10" Type="http://schemas.openxmlformats.org/officeDocument/2006/relationships/hyperlink" Target="http://www.sparknotes.com/" TargetMode="External"/><Relationship Id="rId4" Type="http://schemas.openxmlformats.org/officeDocument/2006/relationships/hyperlink" Target="http://www.childline.org.uk/explore/Pages/Explore.aspx" TargetMode="External"/><Relationship Id="rId9" Type="http://schemas.openxmlformats.org/officeDocument/2006/relationships/hyperlink" Target="http://www.wjec.co.uk/" TargetMode="External"/><Relationship Id="rId14" Type="http://schemas.openxmlformats.org/officeDocument/2006/relationships/hyperlink" Target="http://www.s-cool.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tmp"/><Relationship Id="rId5" Type="http://schemas.openxmlformats.org/officeDocument/2006/relationships/image" Target="../media/image9.tmp"/><Relationship Id="rId4" Type="http://schemas.openxmlformats.org/officeDocument/2006/relationships/hyperlink" Target="http://swr.gloucs.sch.uk/year-11-exam-timetabl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Wednesday 5</a:t>
            </a:r>
            <a:r>
              <a:rPr lang="en-US" baseline="30000" dirty="0" smtClean="0"/>
              <a:t>th</a:t>
            </a:r>
            <a:r>
              <a:rPr lang="en-US" dirty="0" smtClean="0"/>
              <a:t> April</a:t>
            </a:r>
          </a:p>
          <a:p>
            <a:r>
              <a:rPr lang="en-US" dirty="0" smtClean="0"/>
              <a:t>Jon Bell</a:t>
            </a:r>
          </a:p>
          <a:p>
            <a:r>
              <a:rPr lang="en-US" sz="1100" dirty="0" smtClean="0">
                <a:hlinkClick r:id="rId3"/>
              </a:rPr>
              <a:t>j.bell@swr.gloucs.sch.uk</a:t>
            </a:r>
            <a:endParaRPr lang="en-US" sz="1100" dirty="0" smtClean="0"/>
          </a:p>
          <a:p>
            <a:endParaRPr lang="en-US" dirty="0"/>
          </a:p>
        </p:txBody>
      </p:sp>
      <p:sp>
        <p:nvSpPr>
          <p:cNvPr id="2" name="Title 1"/>
          <p:cNvSpPr>
            <a:spLocks noGrp="1"/>
          </p:cNvSpPr>
          <p:nvPr>
            <p:ph type="ctrTitle"/>
          </p:nvPr>
        </p:nvSpPr>
        <p:spPr/>
        <p:txBody>
          <a:bodyPr/>
          <a:lstStyle/>
          <a:p>
            <a:r>
              <a:rPr lang="en-US" dirty="0" smtClean="0"/>
              <a:t>GCSE Revision Tips for Parents</a:t>
            </a:r>
            <a:endParaRPr lang="en-US" dirty="0"/>
          </a:p>
        </p:txBody>
      </p:sp>
      <p:pic>
        <p:nvPicPr>
          <p:cNvPr id="5" name="Picture 6" descr="http://www.cantell.co.uk/media/images/user-uploads/original/ofsted-good.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75" y="5845654"/>
            <a:ext cx="825211" cy="104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131129" y="5539014"/>
            <a:ext cx="2702378" cy="338554"/>
          </a:xfrm>
          <a:prstGeom prst="rect">
            <a:avLst/>
          </a:prstGeom>
          <a:solidFill>
            <a:schemeClr val="accent3">
              <a:lumMod val="20000"/>
              <a:lumOff val="80000"/>
            </a:schemeClr>
          </a:solidFill>
        </p:spPr>
        <p:txBody>
          <a:bodyPr wrap="square" rtlCol="0">
            <a:spAutoFit/>
          </a:bodyPr>
          <a:lstStyle/>
          <a:p>
            <a:r>
              <a:rPr lang="en-GB" sz="1600" dirty="0" smtClean="0"/>
              <a:t>Aspiration	Challenge	Growth</a:t>
            </a:r>
            <a:endParaRPr lang="en-GB" sz="1600" dirty="0"/>
          </a:p>
        </p:txBody>
      </p:sp>
      <p:pic>
        <p:nvPicPr>
          <p:cNvPr id="8" name="Picture 8" descr="https://pbs.twimg.com/profile_images/666407537084796928/YBGgi9BO.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62021" y="6384130"/>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p:cNvSpPr txBox="1">
            <a:spLocks noChangeArrowheads="1"/>
          </p:cNvSpPr>
          <p:nvPr/>
        </p:nvSpPr>
        <p:spPr bwMode="auto">
          <a:xfrm>
            <a:off x="10711296" y="6473824"/>
            <a:ext cx="178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GB" altLang="en-US" dirty="0"/>
              <a:t>@</a:t>
            </a:r>
            <a:r>
              <a:rPr lang="en-GB" altLang="en-US" dirty="0" err="1"/>
              <a:t>swr_school</a:t>
            </a:r>
            <a:endParaRPr lang="en-GB" altLang="en-US" dirty="0"/>
          </a:p>
        </p:txBody>
      </p:sp>
      <p:pic>
        <p:nvPicPr>
          <p:cNvPr id="10" name="Picture 4" descr="http://swr.gloucs.sch.uk/wp-content/uploads/2015/05/swr-logo-e1432746087778.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6505" y="4662714"/>
            <a:ext cx="157162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What is good revision?</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809028"/>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sz="2400" dirty="0" smtClean="0">
                <a:solidFill>
                  <a:schemeClr val="tx1"/>
                </a:solidFill>
              </a:rPr>
              <a:t>Go to all lessons – even the ones you don’t like!</a:t>
            </a:r>
          </a:p>
          <a:p>
            <a:r>
              <a:rPr lang="en-US" sz="2400" dirty="0" smtClean="0">
                <a:solidFill>
                  <a:schemeClr val="tx1"/>
                </a:solidFill>
              </a:rPr>
              <a:t>Reduce the notes you work with into a single A4 by the night before the exam.</a:t>
            </a:r>
          </a:p>
          <a:p>
            <a:r>
              <a:rPr lang="en-US" sz="2400" dirty="0" smtClean="0">
                <a:solidFill>
                  <a:schemeClr val="tx1"/>
                </a:solidFill>
              </a:rPr>
              <a:t>Get old of old papers and use revision notes to answer them.</a:t>
            </a:r>
          </a:p>
          <a:p>
            <a:r>
              <a:rPr lang="en-US" sz="2400" dirty="0" smtClean="0">
                <a:solidFill>
                  <a:schemeClr val="tx1"/>
                </a:solidFill>
              </a:rPr>
              <a:t>Clear goal for each revision session.</a:t>
            </a:r>
          </a:p>
          <a:p>
            <a:r>
              <a:rPr lang="en-US" sz="2400" dirty="0" smtClean="0">
                <a:solidFill>
                  <a:schemeClr val="tx1"/>
                </a:solidFill>
              </a:rPr>
              <a:t>Start &amp; finish time.</a:t>
            </a:r>
          </a:p>
          <a:p>
            <a:r>
              <a:rPr lang="en-US" sz="2400" dirty="0" smtClean="0">
                <a:solidFill>
                  <a:schemeClr val="tx1"/>
                </a:solidFill>
              </a:rPr>
              <a:t>Get into a routine and follow the revision plan.</a:t>
            </a:r>
          </a:p>
          <a:p>
            <a:r>
              <a:rPr lang="en-US" sz="2400" dirty="0" smtClean="0">
                <a:solidFill>
                  <a:schemeClr val="tx1"/>
                </a:solidFill>
              </a:rPr>
              <a:t>STOP! Take a break.</a:t>
            </a:r>
          </a:p>
          <a:p>
            <a:r>
              <a:rPr lang="en-US" sz="2400" dirty="0" smtClean="0">
                <a:solidFill>
                  <a:schemeClr val="tx1"/>
                </a:solidFill>
              </a:rPr>
              <a:t>Don’t waste time struggling – ask a teacher or friend.</a:t>
            </a:r>
          </a:p>
          <a:p>
            <a:r>
              <a:rPr lang="en-US" sz="2400" dirty="0" smtClean="0">
                <a:solidFill>
                  <a:schemeClr val="tx1"/>
                </a:solidFill>
              </a:rPr>
              <a:t>IGNORE friends and don’t listen to what little they are doing – results matter!!</a:t>
            </a:r>
          </a:p>
          <a:p>
            <a:pPr marL="109728" indent="0">
              <a:buNone/>
            </a:pPr>
            <a:endParaRPr lang="en-US" sz="2400" dirty="0" smtClean="0">
              <a:solidFill>
                <a:schemeClr val="tx1"/>
              </a:solidFill>
            </a:endParaRPr>
          </a:p>
          <a:p>
            <a:endParaRPr lang="en-US" dirty="0" smtClean="0">
              <a:solidFill>
                <a:schemeClr val="tx1"/>
              </a:solidFill>
            </a:endParaRPr>
          </a:p>
          <a:p>
            <a:pPr marL="109728" indent="0">
              <a:buFont typeface="Georgia"/>
              <a:buNone/>
            </a:pPr>
            <a:endParaRPr lang="en-GB" dirty="0"/>
          </a:p>
        </p:txBody>
      </p:sp>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53848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Improve your Grade 5/C chances!</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sz="2400" dirty="0" smtClean="0">
                <a:solidFill>
                  <a:schemeClr val="tx1"/>
                </a:solidFill>
              </a:rPr>
              <a:t>Start revision early.</a:t>
            </a:r>
          </a:p>
          <a:p>
            <a:r>
              <a:rPr lang="en-US" sz="2400" dirty="0" smtClean="0">
                <a:solidFill>
                  <a:schemeClr val="tx1"/>
                </a:solidFill>
              </a:rPr>
              <a:t>Plan for hour slots.</a:t>
            </a:r>
          </a:p>
          <a:p>
            <a:r>
              <a:rPr lang="en-US" sz="2400" dirty="0" smtClean="0">
                <a:solidFill>
                  <a:schemeClr val="tx1"/>
                </a:solidFill>
              </a:rPr>
              <a:t>Plan to revise 1 or 2 subjects.</a:t>
            </a:r>
          </a:p>
          <a:p>
            <a:r>
              <a:rPr lang="en-US" sz="2400" dirty="0" smtClean="0">
                <a:solidFill>
                  <a:schemeClr val="tx1"/>
                </a:solidFill>
              </a:rPr>
              <a:t>Plan some days off, but NOT in the few weeks before the exam.</a:t>
            </a:r>
          </a:p>
          <a:p>
            <a:r>
              <a:rPr lang="en-US" sz="2400" dirty="0" smtClean="0">
                <a:solidFill>
                  <a:schemeClr val="tx1"/>
                </a:solidFill>
              </a:rPr>
              <a:t>Plan to revise specific topics rather than subjects (not just science, but human systems/chemical reactions or electricity)</a:t>
            </a:r>
          </a:p>
          <a:p>
            <a:r>
              <a:rPr lang="en-US" sz="2400" dirty="0" smtClean="0">
                <a:solidFill>
                  <a:schemeClr val="tx1"/>
                </a:solidFill>
              </a:rPr>
              <a:t>Revision cards, </a:t>
            </a:r>
            <a:r>
              <a:rPr lang="en-US" sz="2400" dirty="0" err="1" smtClean="0">
                <a:solidFill>
                  <a:schemeClr val="tx1"/>
                </a:solidFill>
              </a:rPr>
              <a:t>colours</a:t>
            </a:r>
            <a:endParaRPr lang="en-US" sz="2400" dirty="0" smtClean="0">
              <a:solidFill>
                <a:schemeClr val="tx1"/>
              </a:solidFill>
            </a:endParaRPr>
          </a:p>
          <a:p>
            <a:r>
              <a:rPr lang="en-US" sz="2400" dirty="0" smtClean="0">
                <a:solidFill>
                  <a:schemeClr val="tx1"/>
                </a:solidFill>
              </a:rPr>
              <a:t>Small group discussions </a:t>
            </a:r>
            <a:r>
              <a:rPr lang="en-US" sz="2400" i="1" u="sng" dirty="0" smtClean="0">
                <a:solidFill>
                  <a:schemeClr val="tx1"/>
                </a:solidFill>
              </a:rPr>
              <a:t>can</a:t>
            </a:r>
            <a:r>
              <a:rPr lang="en-US" sz="2400" dirty="0" smtClean="0">
                <a:solidFill>
                  <a:schemeClr val="tx1"/>
                </a:solidFill>
              </a:rPr>
              <a:t> work</a:t>
            </a:r>
          </a:p>
          <a:p>
            <a:pPr marL="109728" indent="0">
              <a:buNone/>
            </a:pPr>
            <a:endParaRPr lang="en-US" sz="2400" dirty="0" smtClean="0">
              <a:solidFill>
                <a:schemeClr val="tx1"/>
              </a:solidFill>
            </a:endParaRPr>
          </a:p>
          <a:p>
            <a:endParaRPr lang="en-US" dirty="0" smtClean="0">
              <a:solidFill>
                <a:schemeClr val="tx1"/>
              </a:solidFill>
            </a:endParaRPr>
          </a:p>
          <a:p>
            <a:pPr marL="109728" indent="0">
              <a:buFont typeface="Georgia"/>
              <a:buNone/>
            </a:pPr>
            <a:endParaRPr lang="en-GB" dirty="0"/>
          </a:p>
        </p:txBody>
      </p:sp>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 descr="Image result for post it notes"/>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129" y="4786270"/>
            <a:ext cx="1699923" cy="17524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8127" y="3971781"/>
            <a:ext cx="1912360" cy="1912360"/>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60407" y="1052172"/>
            <a:ext cx="2777047" cy="1851365"/>
          </a:xfrm>
          <a:prstGeom prst="rect">
            <a:avLst/>
          </a:prstGeom>
        </p:spPr>
      </p:pic>
    </p:spTree>
    <p:extLst>
      <p:ext uri="{BB962C8B-B14F-4D97-AF65-F5344CB8AC3E}">
        <p14:creationId xmlns:p14="http://schemas.microsoft.com/office/powerpoint/2010/main" val="398040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Improve your Grade 5/C chances!</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14" name="Table 13"/>
          <p:cNvGraphicFramePr>
            <a:graphicFrameLocks noGrp="1"/>
          </p:cNvGraphicFramePr>
          <p:nvPr>
            <p:extLst>
              <p:ext uri="{D42A27DB-BD31-4B8C-83A1-F6EECF244321}">
                <p14:modId xmlns:p14="http://schemas.microsoft.com/office/powerpoint/2010/main" val="1752424598"/>
              </p:ext>
            </p:extLst>
          </p:nvPr>
        </p:nvGraphicFramePr>
        <p:xfrm>
          <a:off x="1527175" y="1634066"/>
          <a:ext cx="8127999" cy="4450080"/>
        </p:xfrm>
        <a:graphic>
          <a:graphicData uri="http://schemas.openxmlformats.org/drawingml/2006/table">
            <a:tbl>
              <a:tblPr firstRow="1" bandRow="1">
                <a:tableStyleId>{5C22544A-7EE6-4342-B048-85BDC9FD1C3A}</a:tableStyleId>
              </a:tblPr>
              <a:tblGrid>
                <a:gridCol w="3127952"/>
                <a:gridCol w="2290714"/>
                <a:gridCol w="2709333"/>
              </a:tblGrid>
              <a:tr h="370840">
                <a:tc>
                  <a:txBody>
                    <a:bodyPr/>
                    <a:lstStyle/>
                    <a:p>
                      <a:endParaRPr lang="en-GB" dirty="0"/>
                    </a:p>
                  </a:txBody>
                  <a:tcPr/>
                </a:tc>
                <a:tc>
                  <a:txBody>
                    <a:bodyPr/>
                    <a:lstStyle/>
                    <a:p>
                      <a:r>
                        <a:rPr lang="en-GB" dirty="0" smtClean="0"/>
                        <a:t>Time Needed</a:t>
                      </a:r>
                      <a:endParaRPr lang="en-GB" dirty="0"/>
                    </a:p>
                  </a:txBody>
                  <a:tcPr/>
                </a:tc>
                <a:tc>
                  <a:txBody>
                    <a:bodyPr/>
                    <a:lstStyle/>
                    <a:p>
                      <a:pPr algn="ctr"/>
                      <a:r>
                        <a:rPr lang="en-GB" dirty="0" smtClean="0"/>
                        <a:t>Completed/Get Help?</a:t>
                      </a:r>
                      <a:endParaRPr lang="en-GB" dirty="0"/>
                    </a:p>
                  </a:txBody>
                  <a:tcPr/>
                </a:tc>
              </a:tr>
              <a:tr h="370840">
                <a:tc>
                  <a:txBody>
                    <a:bodyPr/>
                    <a:lstStyle/>
                    <a:p>
                      <a:r>
                        <a:rPr lang="en-GB" dirty="0" smtClean="0"/>
                        <a:t>Science Paper 1</a:t>
                      </a:r>
                      <a:endParaRPr lang="en-GB" dirty="0"/>
                    </a:p>
                  </a:txBody>
                  <a:tcPr/>
                </a:tc>
                <a:tc>
                  <a:txBody>
                    <a:bodyPr/>
                    <a:lstStyle/>
                    <a:p>
                      <a:r>
                        <a:rPr lang="en-GB" dirty="0" smtClean="0"/>
                        <a:t>Total 20 Hours</a:t>
                      </a:r>
                      <a:endParaRPr lang="en-GB" dirty="0"/>
                    </a:p>
                  </a:txBody>
                  <a:tcPr/>
                </a:tc>
                <a:tc>
                  <a:txBody>
                    <a:bodyPr/>
                    <a:lstStyle/>
                    <a:p>
                      <a:endParaRPr lang="en-GB"/>
                    </a:p>
                  </a:txBody>
                  <a:tcPr/>
                </a:tc>
              </a:tr>
              <a:tr h="370840">
                <a:tc>
                  <a:txBody>
                    <a:bodyPr/>
                    <a:lstStyle/>
                    <a:p>
                      <a:r>
                        <a:rPr lang="en-GB" dirty="0" smtClean="0"/>
                        <a:t>Inheritance &amp; selection</a:t>
                      </a:r>
                      <a:endParaRPr lang="en-GB" dirty="0"/>
                    </a:p>
                  </a:txBody>
                  <a:tcPr/>
                </a:tc>
                <a:tc>
                  <a:txBody>
                    <a:bodyPr/>
                    <a:lstStyle/>
                    <a:p>
                      <a:r>
                        <a:rPr lang="en-GB" dirty="0" smtClean="0"/>
                        <a:t>3</a:t>
                      </a:r>
                      <a:endParaRPr lang="en-GB" dirty="0"/>
                    </a:p>
                  </a:txBody>
                  <a:tcPr/>
                </a:tc>
                <a:tc>
                  <a:txBody>
                    <a:bodyPr/>
                    <a:lstStyle/>
                    <a:p>
                      <a:endParaRPr lang="en-GB"/>
                    </a:p>
                  </a:txBody>
                  <a:tcPr/>
                </a:tc>
              </a:tr>
              <a:tr h="370840">
                <a:tc>
                  <a:txBody>
                    <a:bodyPr/>
                    <a:lstStyle/>
                    <a:p>
                      <a:r>
                        <a:rPr lang="en-GB" dirty="0" smtClean="0"/>
                        <a:t>Structures &amp; bonding</a:t>
                      </a:r>
                      <a:endParaRPr lang="en-GB" dirty="0"/>
                    </a:p>
                  </a:txBody>
                  <a:tcPr/>
                </a:tc>
                <a:tc>
                  <a:txBody>
                    <a:bodyPr/>
                    <a:lstStyle/>
                    <a:p>
                      <a:r>
                        <a:rPr lang="en-GB" dirty="0" smtClean="0"/>
                        <a:t>4</a:t>
                      </a:r>
                      <a:endParaRPr lang="en-GB" dirty="0"/>
                    </a:p>
                  </a:txBody>
                  <a:tcPr/>
                </a:tc>
                <a:tc>
                  <a:txBody>
                    <a:bodyPr/>
                    <a:lstStyle/>
                    <a:p>
                      <a:endParaRPr lang="en-GB"/>
                    </a:p>
                  </a:txBody>
                  <a:tcPr/>
                </a:tc>
              </a:tr>
              <a:tr h="370840">
                <a:tc>
                  <a:txBody>
                    <a:bodyPr/>
                    <a:lstStyle/>
                    <a:p>
                      <a:r>
                        <a:rPr lang="en-GB" dirty="0" smtClean="0"/>
                        <a:t>Wave &amp; radiation</a:t>
                      </a:r>
                      <a:endParaRPr lang="en-GB" dirty="0"/>
                    </a:p>
                  </a:txBody>
                  <a:tcPr/>
                </a:tc>
                <a:tc>
                  <a:txBody>
                    <a:bodyPr/>
                    <a:lstStyle/>
                    <a:p>
                      <a:r>
                        <a:rPr lang="en-GB" dirty="0" smtClean="0"/>
                        <a:t>4</a:t>
                      </a:r>
                      <a:endParaRPr lang="en-GB" dirty="0"/>
                    </a:p>
                  </a:txBody>
                  <a:tcPr/>
                </a:tc>
                <a:tc>
                  <a:txBody>
                    <a:bodyPr/>
                    <a:lstStyle/>
                    <a:p>
                      <a:endParaRPr lang="en-GB"/>
                    </a:p>
                  </a:txBody>
                  <a:tcPr/>
                </a:tc>
              </a:tr>
              <a:tr h="370840">
                <a:tc>
                  <a:txBody>
                    <a:bodyPr/>
                    <a:lstStyle/>
                    <a:p>
                      <a:r>
                        <a:rPr lang="en-GB" dirty="0" smtClean="0"/>
                        <a:t>Metals</a:t>
                      </a:r>
                      <a:endParaRPr lang="en-GB" dirty="0"/>
                    </a:p>
                  </a:txBody>
                  <a:tcPr/>
                </a:tc>
                <a:tc>
                  <a:txBody>
                    <a:bodyPr/>
                    <a:lstStyle/>
                    <a:p>
                      <a:r>
                        <a:rPr lang="en-GB" dirty="0" smtClean="0"/>
                        <a:t>3</a:t>
                      </a:r>
                      <a:endParaRPr lang="en-GB" dirty="0"/>
                    </a:p>
                  </a:txBody>
                  <a:tcPr/>
                </a:tc>
                <a:tc>
                  <a:txBody>
                    <a:bodyPr/>
                    <a:lstStyle/>
                    <a:p>
                      <a:endParaRPr lang="en-GB"/>
                    </a:p>
                  </a:txBody>
                  <a:tcPr/>
                </a:tc>
              </a:tr>
              <a:tr h="370840">
                <a:tc>
                  <a:txBody>
                    <a:bodyPr/>
                    <a:lstStyle/>
                    <a:p>
                      <a:r>
                        <a:rPr lang="en-GB" dirty="0" smtClean="0"/>
                        <a:t>Science Paper 2</a:t>
                      </a:r>
                      <a:endParaRPr lang="en-GB" dirty="0"/>
                    </a:p>
                  </a:txBody>
                  <a:tcPr/>
                </a:tc>
                <a:tc>
                  <a:txBody>
                    <a:bodyPr/>
                    <a:lstStyle/>
                    <a:p>
                      <a:endParaRPr lang="en-GB" dirty="0"/>
                    </a:p>
                  </a:txBody>
                  <a:tcPr/>
                </a:tc>
                <a:tc>
                  <a:txBody>
                    <a:bodyPr/>
                    <a:lstStyle/>
                    <a:p>
                      <a:endParaRPr lang="en-GB"/>
                    </a:p>
                  </a:txBody>
                  <a:tcPr/>
                </a:tc>
              </a:tr>
              <a:tr h="370840">
                <a:tc>
                  <a:txBody>
                    <a:bodyPr/>
                    <a:lstStyle/>
                    <a:p>
                      <a:r>
                        <a:rPr lang="en-GB" dirty="0" smtClean="0"/>
                        <a:t>Environment</a:t>
                      </a:r>
                      <a:endParaRPr lang="en-GB" dirty="0"/>
                    </a:p>
                  </a:txBody>
                  <a:tcPr/>
                </a:tc>
                <a:tc>
                  <a:txBody>
                    <a:bodyPr/>
                    <a:lstStyle/>
                    <a:p>
                      <a:r>
                        <a:rPr lang="en-GB" dirty="0" smtClean="0"/>
                        <a:t>3</a:t>
                      </a:r>
                      <a:endParaRPr lang="en-GB" dirty="0"/>
                    </a:p>
                  </a:txBody>
                  <a:tcPr/>
                </a:tc>
                <a:tc>
                  <a:txBody>
                    <a:bodyPr/>
                    <a:lstStyle/>
                    <a:p>
                      <a:endParaRPr lang="en-GB" dirty="0"/>
                    </a:p>
                  </a:txBody>
                  <a:tcPr/>
                </a:tc>
              </a:tr>
              <a:tr h="370840">
                <a:tc>
                  <a:txBody>
                    <a:bodyPr/>
                    <a:lstStyle/>
                    <a:p>
                      <a:r>
                        <a:rPr lang="en-GB" dirty="0" smtClean="0"/>
                        <a:t>Patterns of chemical change</a:t>
                      </a:r>
                      <a:endParaRPr lang="en-GB" dirty="0"/>
                    </a:p>
                  </a:txBody>
                  <a:tcPr/>
                </a:tc>
                <a:tc>
                  <a:txBody>
                    <a:bodyPr/>
                    <a:lstStyle/>
                    <a:p>
                      <a:r>
                        <a:rPr lang="en-GB" dirty="0" smtClean="0"/>
                        <a:t>4 (difficult)</a:t>
                      </a:r>
                      <a:endParaRPr lang="en-GB" dirty="0"/>
                    </a:p>
                  </a:txBody>
                  <a:tcPr/>
                </a:tc>
                <a:tc>
                  <a:txBody>
                    <a:bodyPr/>
                    <a:lstStyle/>
                    <a:p>
                      <a:endParaRPr lang="en-GB" dirty="0"/>
                    </a:p>
                  </a:txBody>
                  <a:tcPr/>
                </a:tc>
              </a:tr>
              <a:tr h="370840">
                <a:tc>
                  <a:txBody>
                    <a:bodyPr/>
                    <a:lstStyle/>
                    <a:p>
                      <a:r>
                        <a:rPr lang="en-GB" dirty="0" smtClean="0"/>
                        <a:t>Forces</a:t>
                      </a:r>
                      <a:endParaRPr lang="en-GB" dirty="0"/>
                    </a:p>
                  </a:txBody>
                  <a:tcPr/>
                </a:tc>
                <a:tc>
                  <a:txBody>
                    <a:bodyPr/>
                    <a:lstStyle/>
                    <a:p>
                      <a:r>
                        <a:rPr lang="en-GB" dirty="0" smtClean="0"/>
                        <a:t>5</a:t>
                      </a:r>
                      <a:endParaRPr lang="en-GB" dirty="0"/>
                    </a:p>
                  </a:txBody>
                  <a:tcPr/>
                </a:tc>
                <a:tc>
                  <a:txBody>
                    <a:bodyPr/>
                    <a:lstStyle/>
                    <a:p>
                      <a:endParaRPr lang="en-GB" dirty="0"/>
                    </a:p>
                  </a:txBody>
                  <a:tcPr/>
                </a:tc>
              </a:tr>
              <a:tr h="370840">
                <a:tc>
                  <a:txBody>
                    <a:bodyPr/>
                    <a:lstStyle/>
                    <a:p>
                      <a:r>
                        <a:rPr lang="en-GB" dirty="0" smtClean="0"/>
                        <a:t>Earth materials</a:t>
                      </a:r>
                      <a:endParaRPr lang="en-GB" dirty="0"/>
                    </a:p>
                  </a:txBody>
                  <a:tcPr/>
                </a:tc>
                <a:tc>
                  <a:txBody>
                    <a:bodyPr/>
                    <a:lstStyle/>
                    <a:p>
                      <a:r>
                        <a:rPr lang="en-GB" dirty="0" smtClean="0"/>
                        <a:t>3</a:t>
                      </a:r>
                      <a:endParaRPr lang="en-GB" dirty="0"/>
                    </a:p>
                  </a:txBody>
                  <a:tcPr/>
                </a:tc>
                <a:tc>
                  <a:txBody>
                    <a:bodyPr/>
                    <a:lstStyle/>
                    <a:p>
                      <a:endParaRPr lang="en-GB" dirty="0"/>
                    </a:p>
                  </a:txBody>
                  <a:tcPr/>
                </a:tc>
              </a:tr>
              <a:tr h="370840">
                <a:tc>
                  <a:txBody>
                    <a:bodyPr/>
                    <a:lstStyle/>
                    <a:p>
                      <a:r>
                        <a:rPr lang="en-GB" dirty="0" smtClean="0"/>
                        <a:t>Electricity</a:t>
                      </a:r>
                      <a:endParaRPr lang="en-GB" dirty="0"/>
                    </a:p>
                  </a:txBody>
                  <a:tcPr/>
                </a:tc>
                <a:tc>
                  <a:txBody>
                    <a:bodyPr/>
                    <a:lstStyle/>
                    <a:p>
                      <a:r>
                        <a:rPr lang="en-GB" dirty="0" smtClean="0"/>
                        <a:t>4</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2944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The day before the exam….</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sz="2400" dirty="0" smtClean="0">
                <a:solidFill>
                  <a:schemeClr val="tx1"/>
                </a:solidFill>
              </a:rPr>
              <a:t>Know the exam timetable</a:t>
            </a:r>
          </a:p>
          <a:p>
            <a:r>
              <a:rPr lang="en-US" sz="2400" dirty="0" smtClean="0">
                <a:solidFill>
                  <a:schemeClr val="tx1"/>
                </a:solidFill>
              </a:rPr>
              <a:t>Get to school early</a:t>
            </a:r>
          </a:p>
          <a:p>
            <a:r>
              <a:rPr lang="en-US" sz="2400" dirty="0" smtClean="0">
                <a:solidFill>
                  <a:schemeClr val="tx1"/>
                </a:solidFill>
              </a:rPr>
              <a:t>Allow time for brain to wake up</a:t>
            </a:r>
          </a:p>
          <a:p>
            <a:r>
              <a:rPr lang="en-US" sz="2400" dirty="0" smtClean="0">
                <a:solidFill>
                  <a:schemeClr val="tx1"/>
                </a:solidFill>
              </a:rPr>
              <a:t>Take everything you need (and spare black pens)</a:t>
            </a:r>
          </a:p>
          <a:p>
            <a:pPr marL="109728" indent="0">
              <a:buNone/>
            </a:pPr>
            <a:endParaRPr lang="en-US" sz="2400" dirty="0" smtClean="0">
              <a:solidFill>
                <a:schemeClr val="tx1"/>
              </a:solidFill>
            </a:endParaRPr>
          </a:p>
          <a:p>
            <a:endParaRPr lang="en-US" dirty="0" smtClean="0">
              <a:solidFill>
                <a:schemeClr val="tx1"/>
              </a:solidFill>
            </a:endParaRPr>
          </a:p>
          <a:p>
            <a:pPr marL="109728" indent="0">
              <a:buFont typeface="Georgia"/>
              <a:buNone/>
            </a:pPr>
            <a:endParaRPr lang="en-GB" dirty="0"/>
          </a:p>
        </p:txBody>
      </p:sp>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Title 1"/>
          <p:cNvSpPr txBox="1">
            <a:spLocks/>
          </p:cNvSpPr>
          <p:nvPr/>
        </p:nvSpPr>
        <p:spPr>
          <a:xfrm>
            <a:off x="0" y="3399976"/>
            <a:ext cx="109728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solidFill>
                  <a:schemeClr val="accent2"/>
                </a:solidFill>
              </a:rPr>
              <a:t>The night before the exam….</a:t>
            </a:r>
            <a:endParaRPr lang="en-US" dirty="0">
              <a:solidFill>
                <a:schemeClr val="accent2"/>
              </a:solidFill>
            </a:endParaRPr>
          </a:p>
        </p:txBody>
      </p:sp>
      <p:sp>
        <p:nvSpPr>
          <p:cNvPr id="15" name="Content Placeholder 5"/>
          <p:cNvSpPr txBox="1">
            <a:spLocks/>
          </p:cNvSpPr>
          <p:nvPr/>
        </p:nvSpPr>
        <p:spPr>
          <a:xfrm>
            <a:off x="0" y="4439067"/>
            <a:ext cx="11729292" cy="133721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sz="2400" dirty="0" smtClean="0">
                <a:solidFill>
                  <a:schemeClr val="tx1"/>
                </a:solidFill>
              </a:rPr>
              <a:t>Don’t rise ‘to the bait’ – shelve those battles!</a:t>
            </a:r>
          </a:p>
          <a:p>
            <a:r>
              <a:rPr lang="en-US" sz="2400" dirty="0" smtClean="0">
                <a:solidFill>
                  <a:schemeClr val="tx1"/>
                </a:solidFill>
              </a:rPr>
              <a:t>Talk them through the next morning, what topics might come up?</a:t>
            </a:r>
          </a:p>
          <a:p>
            <a:pPr marL="109728" indent="0">
              <a:buNone/>
            </a:pPr>
            <a:endParaRPr lang="en-US" sz="2400" dirty="0" smtClean="0">
              <a:solidFill>
                <a:schemeClr val="tx1"/>
              </a:solidFill>
            </a:endParaRPr>
          </a:p>
          <a:p>
            <a:pPr marL="109728" indent="0">
              <a:buNone/>
            </a:pPr>
            <a:endParaRPr lang="en-US" dirty="0" smtClean="0">
              <a:solidFill>
                <a:schemeClr val="tx1"/>
              </a:solidFill>
            </a:endParaRPr>
          </a:p>
          <a:p>
            <a:pPr marL="109728" indent="0">
              <a:buFont typeface="Georgia"/>
              <a:buNone/>
            </a:pPr>
            <a:endParaRPr lang="en-GB"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6507" y="1640449"/>
            <a:ext cx="1819275" cy="2091042"/>
          </a:xfrm>
          <a:prstGeom prst="rect">
            <a:avLst/>
          </a:prstGeom>
        </p:spPr>
      </p:pic>
    </p:spTree>
    <p:extLst>
      <p:ext uri="{BB962C8B-B14F-4D97-AF65-F5344CB8AC3E}">
        <p14:creationId xmlns:p14="http://schemas.microsoft.com/office/powerpoint/2010/main" val="1402575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Dealing with difficulties</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pPr marL="109728" indent="0">
              <a:buNone/>
            </a:pPr>
            <a:r>
              <a:rPr lang="en-US" sz="2400" b="1" dirty="0" smtClean="0">
                <a:solidFill>
                  <a:schemeClr val="tx1"/>
                </a:solidFill>
              </a:rPr>
              <a:t>‘I’ve left it too late to revise’</a:t>
            </a:r>
          </a:p>
          <a:p>
            <a:r>
              <a:rPr lang="en-US" sz="2000" dirty="0" smtClean="0">
                <a:solidFill>
                  <a:schemeClr val="tx1"/>
                </a:solidFill>
              </a:rPr>
              <a:t>A little knowledge is better than none, </a:t>
            </a:r>
            <a:r>
              <a:rPr lang="en-US" sz="2000" dirty="0" err="1" smtClean="0">
                <a:solidFill>
                  <a:schemeClr val="tx1"/>
                </a:solidFill>
              </a:rPr>
              <a:t>prioritise</a:t>
            </a:r>
            <a:r>
              <a:rPr lang="en-US" sz="2000" dirty="0" smtClean="0">
                <a:solidFill>
                  <a:schemeClr val="tx1"/>
                </a:solidFill>
              </a:rPr>
              <a:t> your time.</a:t>
            </a:r>
          </a:p>
          <a:p>
            <a:r>
              <a:rPr lang="en-US" sz="2000" dirty="0" smtClean="0">
                <a:solidFill>
                  <a:schemeClr val="tx1"/>
                </a:solidFill>
              </a:rPr>
              <a:t>Focus on subjects that at grade C is more likely</a:t>
            </a:r>
          </a:p>
          <a:p>
            <a:r>
              <a:rPr lang="en-US" sz="2000" dirty="0" smtClean="0">
                <a:solidFill>
                  <a:schemeClr val="tx1"/>
                </a:solidFill>
              </a:rPr>
              <a:t>Identify key areas with the subject</a:t>
            </a:r>
          </a:p>
          <a:p>
            <a:endParaRPr lang="en-US" sz="2000" dirty="0">
              <a:solidFill>
                <a:schemeClr val="tx1"/>
              </a:solidFill>
            </a:endParaRPr>
          </a:p>
          <a:p>
            <a:pPr marL="109728" indent="0">
              <a:buNone/>
            </a:pPr>
            <a:r>
              <a:rPr lang="en-US" sz="2000" b="1" dirty="0" smtClean="0">
                <a:solidFill>
                  <a:schemeClr val="tx1"/>
                </a:solidFill>
              </a:rPr>
              <a:t>Dealing with difficulties</a:t>
            </a:r>
          </a:p>
          <a:p>
            <a:r>
              <a:rPr lang="en-US" sz="2000" dirty="0" smtClean="0">
                <a:solidFill>
                  <a:schemeClr val="tx1"/>
                </a:solidFill>
              </a:rPr>
              <a:t>Perspective</a:t>
            </a:r>
          </a:p>
          <a:p>
            <a:r>
              <a:rPr lang="en-US" sz="2000" dirty="0" smtClean="0">
                <a:solidFill>
                  <a:schemeClr val="tx1"/>
                </a:solidFill>
              </a:rPr>
              <a:t>Manageable chunks</a:t>
            </a:r>
          </a:p>
          <a:p>
            <a:r>
              <a:rPr lang="en-US" sz="2000" dirty="0" smtClean="0">
                <a:solidFill>
                  <a:schemeClr val="tx1"/>
                </a:solidFill>
              </a:rPr>
              <a:t>Positive results</a:t>
            </a:r>
          </a:p>
          <a:p>
            <a:endParaRPr lang="en-US" sz="2000" dirty="0">
              <a:solidFill>
                <a:schemeClr val="tx1"/>
              </a:solidFill>
            </a:endParaRPr>
          </a:p>
          <a:p>
            <a:pPr marL="109728" indent="0">
              <a:buNone/>
            </a:pPr>
            <a:endParaRPr lang="en-US" sz="2000" dirty="0">
              <a:solidFill>
                <a:schemeClr val="tx1"/>
              </a:solidFill>
            </a:endParaRPr>
          </a:p>
          <a:p>
            <a:pPr marL="109728" indent="0">
              <a:buNone/>
            </a:pPr>
            <a:endParaRPr lang="en-US" sz="2000" dirty="0" smtClean="0">
              <a:solidFill>
                <a:schemeClr val="tx1"/>
              </a:solidFill>
            </a:endParaRPr>
          </a:p>
          <a:p>
            <a:pPr marL="109728" indent="0">
              <a:buNone/>
            </a:pPr>
            <a:endParaRPr lang="en-US" sz="2400" dirty="0" smtClean="0">
              <a:solidFill>
                <a:schemeClr val="tx1"/>
              </a:solidFill>
            </a:endParaRPr>
          </a:p>
          <a:p>
            <a:pPr marL="109728" indent="0">
              <a:buNone/>
            </a:pPr>
            <a:endParaRPr lang="en-US" dirty="0" smtClean="0">
              <a:solidFill>
                <a:schemeClr val="tx1"/>
              </a:solidFill>
            </a:endParaRPr>
          </a:p>
          <a:p>
            <a:pPr marL="109728" indent="0">
              <a:buFont typeface="Georgia"/>
              <a:buNone/>
            </a:pPr>
            <a:endParaRPr lang="en-GB" dirty="0"/>
          </a:p>
        </p:txBody>
      </p:sp>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8273" y="922337"/>
            <a:ext cx="2011218" cy="2731143"/>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2037" y="3933376"/>
            <a:ext cx="2686050" cy="2686050"/>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37117" y="2717928"/>
            <a:ext cx="3317192" cy="2558473"/>
          </a:xfrm>
          <a:prstGeom prst="rect">
            <a:avLst/>
          </a:prstGeom>
        </p:spPr>
      </p:pic>
    </p:spTree>
    <p:extLst>
      <p:ext uri="{BB962C8B-B14F-4D97-AF65-F5344CB8AC3E}">
        <p14:creationId xmlns:p14="http://schemas.microsoft.com/office/powerpoint/2010/main" val="375399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85455"/>
            <a:ext cx="10972800" cy="5273963"/>
          </a:xfrm>
        </p:spPr>
        <p:txBody>
          <a:bodyPr>
            <a:normAutofit fontScale="85000" lnSpcReduction="20000"/>
          </a:bodyPr>
          <a:lstStyle/>
          <a:p>
            <a:pPr marL="109728" indent="0">
              <a:buNone/>
            </a:pPr>
            <a:r>
              <a:rPr lang="en-GB" sz="2200" b="1" dirty="0">
                <a:solidFill>
                  <a:schemeClr val="tx1"/>
                </a:solidFill>
              </a:rPr>
              <a:t>General support for teenagers </a:t>
            </a:r>
          </a:p>
          <a:p>
            <a:pPr marL="109728" indent="0">
              <a:buNone/>
            </a:pPr>
            <a:r>
              <a:rPr lang="en-GB" sz="2200" dirty="0" smtClean="0">
                <a:hlinkClick r:id="rId2"/>
              </a:rPr>
              <a:t>www.projecteducation.co.uk</a:t>
            </a:r>
            <a:endParaRPr lang="en-GB" sz="2200" dirty="0"/>
          </a:p>
          <a:p>
            <a:pPr marL="109728" indent="0">
              <a:buNone/>
            </a:pPr>
            <a:r>
              <a:rPr lang="en-GB" sz="2200" dirty="0" smtClean="0">
                <a:hlinkClick r:id="rId3"/>
              </a:rPr>
              <a:t>www.bbc.co.uk </a:t>
            </a:r>
            <a:endParaRPr lang="en-GB" sz="2200" dirty="0" smtClean="0"/>
          </a:p>
          <a:p>
            <a:pPr marL="109728" indent="0">
              <a:buNone/>
            </a:pPr>
            <a:r>
              <a:rPr lang="en-GB" sz="2200" dirty="0" smtClean="0">
                <a:hlinkClick r:id="rId4"/>
              </a:rPr>
              <a:t>www.childline.org.uk/explore/Pages/Explore.aspx</a:t>
            </a:r>
            <a:r>
              <a:rPr lang="en-GB" sz="2200" dirty="0" smtClean="0"/>
              <a:t> </a:t>
            </a:r>
          </a:p>
          <a:p>
            <a:pPr marL="109728" indent="0">
              <a:buNone/>
            </a:pPr>
            <a:r>
              <a:rPr lang="en-GB" sz="2200" dirty="0" smtClean="0">
                <a:hlinkClick r:id="rId5"/>
              </a:rPr>
              <a:t>www.youthaccess.org.uk</a:t>
            </a:r>
            <a:endParaRPr lang="en-GB" sz="2200" dirty="0" smtClean="0"/>
          </a:p>
          <a:p>
            <a:pPr marL="109728" indent="0">
              <a:buNone/>
            </a:pPr>
            <a:r>
              <a:rPr lang="en-GB" sz="2200" b="1" dirty="0" smtClean="0">
                <a:solidFill>
                  <a:schemeClr val="tx1"/>
                </a:solidFill>
              </a:rPr>
              <a:t>Exam </a:t>
            </a:r>
            <a:r>
              <a:rPr lang="en-GB" sz="2200" b="1" dirty="0">
                <a:solidFill>
                  <a:schemeClr val="tx1"/>
                </a:solidFill>
              </a:rPr>
              <a:t>boards </a:t>
            </a:r>
          </a:p>
          <a:p>
            <a:pPr marL="109728" indent="0">
              <a:buNone/>
            </a:pPr>
            <a:r>
              <a:rPr lang="en-GB" sz="2200" dirty="0" smtClean="0">
                <a:hlinkClick r:id="rId6"/>
              </a:rPr>
              <a:t>www.aqa.org.uk </a:t>
            </a:r>
            <a:endParaRPr lang="en-GB" sz="2200" dirty="0" smtClean="0"/>
          </a:p>
          <a:p>
            <a:pPr marL="109728" indent="0">
              <a:buNone/>
            </a:pPr>
            <a:r>
              <a:rPr lang="en-GB" sz="2200" dirty="0" smtClean="0">
                <a:hlinkClick r:id="rId7"/>
              </a:rPr>
              <a:t>www.edexel.org.uk </a:t>
            </a:r>
            <a:endParaRPr lang="en-GB" sz="2200" dirty="0" smtClean="0"/>
          </a:p>
          <a:p>
            <a:pPr marL="109728" indent="0">
              <a:buNone/>
            </a:pPr>
            <a:r>
              <a:rPr lang="en-GB" sz="2200" dirty="0" smtClean="0">
                <a:hlinkClick r:id="rId8"/>
              </a:rPr>
              <a:t>www.ocr.org.uk </a:t>
            </a:r>
            <a:endParaRPr lang="en-GB" sz="2200" dirty="0" smtClean="0"/>
          </a:p>
          <a:p>
            <a:pPr marL="109728" indent="0">
              <a:buNone/>
            </a:pPr>
            <a:r>
              <a:rPr lang="en-GB" sz="2200" dirty="0" smtClean="0">
                <a:hlinkClick r:id="rId9"/>
              </a:rPr>
              <a:t>www.wjec.co.uk </a:t>
            </a:r>
            <a:endParaRPr lang="en-GB" sz="2200" dirty="0" smtClean="0"/>
          </a:p>
          <a:p>
            <a:pPr marL="109728" indent="0">
              <a:buNone/>
            </a:pPr>
            <a:r>
              <a:rPr lang="en-GB" sz="2200" b="1" dirty="0" smtClean="0">
                <a:solidFill>
                  <a:schemeClr val="tx1"/>
                </a:solidFill>
              </a:rPr>
              <a:t>Revision help</a:t>
            </a:r>
          </a:p>
          <a:p>
            <a:pPr marL="109728" indent="0">
              <a:buNone/>
            </a:pPr>
            <a:r>
              <a:rPr lang="en-GB" sz="2200" dirty="0" smtClean="0">
                <a:hlinkClick r:id="rId10"/>
              </a:rPr>
              <a:t>www.sparknotes.com</a:t>
            </a:r>
            <a:r>
              <a:rPr lang="en-GB" sz="2200" dirty="0" smtClean="0"/>
              <a:t> </a:t>
            </a:r>
            <a:endParaRPr lang="en-GB" sz="2200" dirty="0"/>
          </a:p>
          <a:p>
            <a:pPr marL="109728" indent="0">
              <a:buNone/>
            </a:pPr>
            <a:r>
              <a:rPr lang="en-GB" sz="2200" dirty="0" smtClean="0">
                <a:hlinkClick r:id="rId11"/>
              </a:rPr>
              <a:t>www.gcseguide.co.uk </a:t>
            </a:r>
            <a:endParaRPr lang="en-GB" sz="2200" dirty="0" smtClean="0"/>
          </a:p>
          <a:p>
            <a:pPr marL="109728" indent="0">
              <a:buNone/>
            </a:pPr>
            <a:r>
              <a:rPr lang="en-GB" sz="2200" dirty="0" smtClean="0">
                <a:hlinkClick r:id="rId12"/>
              </a:rPr>
              <a:t>www.bbc.co.uk/schools/gcsebitesize</a:t>
            </a:r>
            <a:r>
              <a:rPr lang="en-GB" sz="2200" dirty="0" smtClean="0"/>
              <a:t> </a:t>
            </a:r>
          </a:p>
          <a:p>
            <a:pPr marL="109728" indent="0">
              <a:buNone/>
            </a:pPr>
            <a:r>
              <a:rPr lang="en-GB" sz="2200" dirty="0" smtClean="0">
                <a:hlinkClick r:id="rId13"/>
              </a:rPr>
              <a:t>www.revisionworld.co.uk</a:t>
            </a:r>
            <a:endParaRPr lang="en-GB" sz="2200" dirty="0" smtClean="0"/>
          </a:p>
          <a:p>
            <a:pPr marL="109728" indent="0">
              <a:buNone/>
            </a:pPr>
            <a:r>
              <a:rPr lang="en-GB" sz="2200" dirty="0">
                <a:hlinkClick r:id="rId14"/>
              </a:rPr>
              <a:t>http://www.s-cool.co.uk</a:t>
            </a:r>
            <a:r>
              <a:rPr lang="en-GB" sz="2200" dirty="0" smtClean="0">
                <a:hlinkClick r:id="rId14"/>
              </a:rPr>
              <a:t>/</a:t>
            </a:r>
            <a:endParaRPr lang="en-GB" sz="2200" dirty="0" smtClean="0"/>
          </a:p>
          <a:p>
            <a:pPr marL="109728" indent="0">
              <a:buNone/>
            </a:pPr>
            <a:endParaRPr lang="en-GB" sz="1800" dirty="0" smtClean="0"/>
          </a:p>
          <a:p>
            <a:pPr marL="109728" indent="0">
              <a:buNone/>
            </a:pPr>
            <a:endParaRPr lang="en-GB" sz="1800" dirty="0" smtClean="0"/>
          </a:p>
          <a:p>
            <a:pPr marL="109728" indent="0">
              <a:buNone/>
            </a:pPr>
            <a:r>
              <a:rPr lang="en-GB" sz="1800" dirty="0" smtClean="0">
                <a:hlinkClick r:id="rId15" action="ppaction://hlinkfile"/>
              </a:rPr>
              <a:t> </a:t>
            </a:r>
            <a:endParaRPr lang="en-GB" sz="1800" dirty="0"/>
          </a:p>
        </p:txBody>
      </p:sp>
      <p:sp>
        <p:nvSpPr>
          <p:cNvPr id="4" name="Title 1"/>
          <p:cNvSpPr txBox="1">
            <a:spLocks/>
          </p:cNvSpPr>
          <p:nvPr/>
        </p:nvSpPr>
        <p:spPr>
          <a:xfrm>
            <a:off x="0" y="450273"/>
            <a:ext cx="109728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solidFill>
                  <a:schemeClr val="accent2"/>
                </a:solidFill>
              </a:rPr>
              <a:t>Useful websites</a:t>
            </a:r>
            <a:endParaRPr lang="en-US" dirty="0">
              <a:solidFill>
                <a:schemeClr val="accent2"/>
              </a:solidFill>
            </a:endParaRPr>
          </a:p>
        </p:txBody>
      </p:sp>
    </p:spTree>
    <p:extLst>
      <p:ext uri="{BB962C8B-B14F-4D97-AF65-F5344CB8AC3E}">
        <p14:creationId xmlns:p14="http://schemas.microsoft.com/office/powerpoint/2010/main" val="391860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6"/>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3620" y="1328073"/>
            <a:ext cx="9850055" cy="4994218"/>
          </a:xfrm>
        </p:spPr>
      </p:pic>
      <p:sp>
        <p:nvSpPr>
          <p:cNvPr id="8" name="Title 1"/>
          <p:cNvSpPr txBox="1">
            <a:spLocks/>
          </p:cNvSpPr>
          <p:nvPr/>
        </p:nvSpPr>
        <p:spPr>
          <a:xfrm>
            <a:off x="0" y="406526"/>
            <a:ext cx="121920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solidFill>
                  <a:schemeClr val="accent2"/>
                </a:solidFill>
              </a:rPr>
              <a:t>How does this image make you feel?</a:t>
            </a:r>
            <a:endParaRPr lang="en-US" dirty="0">
              <a:solidFill>
                <a:schemeClr val="accent2"/>
              </a:solidFill>
            </a:endParaRPr>
          </a:p>
        </p:txBody>
      </p:sp>
    </p:spTree>
    <p:extLst>
      <p:ext uri="{BB962C8B-B14F-4D97-AF65-F5344CB8AC3E}">
        <p14:creationId xmlns:p14="http://schemas.microsoft.com/office/powerpoint/2010/main" val="363894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6526"/>
            <a:ext cx="10972800" cy="1066800"/>
          </a:xfrm>
        </p:spPr>
        <p:txBody>
          <a:bodyPr>
            <a:normAutofit/>
          </a:bodyPr>
          <a:lstStyle/>
          <a:p>
            <a:r>
              <a:rPr lang="en-US" dirty="0" smtClean="0">
                <a:solidFill>
                  <a:schemeClr val="accent2"/>
                </a:solidFill>
              </a:rPr>
              <a:t>Do you remember </a:t>
            </a:r>
            <a:r>
              <a:rPr lang="en-US" dirty="0" smtClean="0">
                <a:solidFill>
                  <a:schemeClr val="accent2"/>
                </a:solidFill>
              </a:rPr>
              <a:t>results day?</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995" y="1921397"/>
            <a:ext cx="6350321" cy="4373352"/>
          </a:xfrm>
          <a:prstGeom prst="rect">
            <a:avLst/>
          </a:prstGeom>
          <a:ln w="19050">
            <a:solidFill>
              <a:srgbClr val="C00000"/>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4182" y="2361235"/>
            <a:ext cx="4395777" cy="2679438"/>
          </a:xfrm>
          <a:prstGeom prst="rect">
            <a:avLst/>
          </a:prstGeom>
          <a:ln w="12700">
            <a:solidFill>
              <a:schemeClr val="accent2"/>
            </a:solidFill>
          </a:ln>
        </p:spPr>
      </p:pic>
    </p:spTree>
    <p:extLst>
      <p:ext uri="{BB962C8B-B14F-4D97-AF65-F5344CB8AC3E}">
        <p14:creationId xmlns:p14="http://schemas.microsoft.com/office/powerpoint/2010/main" val="251150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6526"/>
            <a:ext cx="10972800" cy="1066800"/>
          </a:xfrm>
        </p:spPr>
        <p:txBody>
          <a:bodyPr>
            <a:normAutofit/>
          </a:bodyPr>
          <a:lstStyle/>
          <a:p>
            <a:r>
              <a:rPr lang="en-US" dirty="0" smtClean="0">
                <a:solidFill>
                  <a:schemeClr val="accent2"/>
                </a:solidFill>
              </a:rPr>
              <a:t>Did you know?</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0" y="1770820"/>
            <a:ext cx="11729292" cy="4325112"/>
          </a:xfrm>
        </p:spPr>
        <p:txBody>
          <a:bodyPr/>
          <a:lstStyle/>
          <a:p>
            <a:r>
              <a:rPr lang="en-US" dirty="0" smtClean="0">
                <a:solidFill>
                  <a:schemeClr val="tx1"/>
                </a:solidFill>
              </a:rPr>
              <a:t>Parental support is up to 8 times more important in determining a child’s academic success than socio-economic factors?</a:t>
            </a:r>
          </a:p>
          <a:p>
            <a:r>
              <a:rPr lang="en-US" dirty="0" smtClean="0">
                <a:solidFill>
                  <a:schemeClr val="tx1"/>
                </a:solidFill>
              </a:rPr>
              <a:t>GOOD NEWS!!  You don’t need to be an expert in any of your child’s GCSE subjects or give up your own life either!!  Just need to use the time you do have really well.</a:t>
            </a:r>
          </a:p>
          <a:p>
            <a:r>
              <a:rPr lang="en-US" dirty="0" smtClean="0">
                <a:solidFill>
                  <a:schemeClr val="tx1"/>
                </a:solidFill>
              </a:rPr>
              <a:t>Long-Term importance </a:t>
            </a:r>
            <a:r>
              <a:rPr lang="en-US" b="1" u="sng" dirty="0" smtClean="0">
                <a:solidFill>
                  <a:schemeClr val="accent2"/>
                </a:solidFill>
              </a:rPr>
              <a:t>V</a:t>
            </a:r>
            <a:r>
              <a:rPr lang="en-US" dirty="0" smtClean="0">
                <a:solidFill>
                  <a:schemeClr val="accent2"/>
                </a:solidFill>
              </a:rPr>
              <a:t> </a:t>
            </a:r>
            <a:r>
              <a:rPr lang="en-US" dirty="0" smtClean="0">
                <a:solidFill>
                  <a:schemeClr val="tx1"/>
                </a:solidFill>
              </a:rPr>
              <a:t>Short-Term fun!</a:t>
            </a:r>
          </a:p>
          <a:p>
            <a:r>
              <a:rPr lang="en-US" dirty="0" smtClean="0">
                <a:solidFill>
                  <a:schemeClr val="tx1"/>
                </a:solidFill>
              </a:rPr>
              <a:t>Your support, encouragement and interest can make a massive difference in your child’s ability to cope with the academic and </a:t>
            </a:r>
            <a:r>
              <a:rPr lang="en-US" dirty="0" err="1" smtClean="0">
                <a:solidFill>
                  <a:schemeClr val="tx1"/>
                </a:solidFill>
              </a:rPr>
              <a:t>organisational</a:t>
            </a:r>
            <a:r>
              <a:rPr lang="en-US" dirty="0" smtClean="0">
                <a:solidFill>
                  <a:schemeClr val="tx1"/>
                </a:solidFill>
              </a:rPr>
              <a:t> demands ahead.</a:t>
            </a:r>
          </a:p>
          <a:p>
            <a:pPr marL="109728" indent="0">
              <a:buNone/>
            </a:pPr>
            <a:endParaRPr lang="en-GB" dirty="0"/>
          </a:p>
        </p:txBody>
      </p:sp>
    </p:spTree>
    <p:extLst>
      <p:ext uri="{BB962C8B-B14F-4D97-AF65-F5344CB8AC3E}">
        <p14:creationId xmlns:p14="http://schemas.microsoft.com/office/powerpoint/2010/main" val="157338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6526"/>
            <a:ext cx="10972800" cy="1066800"/>
          </a:xfrm>
        </p:spPr>
        <p:txBody>
          <a:bodyPr>
            <a:normAutofit/>
          </a:bodyPr>
          <a:lstStyle/>
          <a:p>
            <a:r>
              <a:rPr lang="en-US" dirty="0" smtClean="0">
                <a:solidFill>
                  <a:schemeClr val="accent2"/>
                </a:solidFill>
              </a:rPr>
              <a:t>Did you know?</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0" y="1770820"/>
            <a:ext cx="11729292" cy="4325112"/>
          </a:xfrm>
        </p:spPr>
        <p:txBody>
          <a:bodyPr/>
          <a:lstStyle/>
          <a:p>
            <a:pPr marL="109728" indent="0">
              <a:buNone/>
            </a:pPr>
            <a:r>
              <a:rPr lang="en-US" b="1" dirty="0" smtClean="0">
                <a:solidFill>
                  <a:schemeClr val="accent2"/>
                </a:solidFill>
              </a:rPr>
              <a:t>Your GCSE exams are less than </a:t>
            </a:r>
            <a:r>
              <a:rPr lang="en-US" b="1" u="sng" dirty="0" smtClean="0">
                <a:solidFill>
                  <a:schemeClr val="accent2"/>
                </a:solidFill>
              </a:rPr>
              <a:t>5 weeks </a:t>
            </a:r>
            <a:r>
              <a:rPr lang="en-US" b="1" dirty="0" smtClean="0">
                <a:solidFill>
                  <a:schemeClr val="accent2"/>
                </a:solidFill>
              </a:rPr>
              <a:t>away?</a:t>
            </a:r>
          </a:p>
          <a:p>
            <a:r>
              <a:rPr lang="en-US" dirty="0" smtClean="0">
                <a:solidFill>
                  <a:schemeClr val="accent2"/>
                </a:solidFill>
              </a:rPr>
              <a:t>GCSE Art </a:t>
            </a:r>
            <a:r>
              <a:rPr lang="en-US" dirty="0" smtClean="0"/>
              <a:t>– 8</a:t>
            </a:r>
            <a:r>
              <a:rPr lang="en-US" baseline="30000" dirty="0" smtClean="0"/>
              <a:t>th</a:t>
            </a:r>
            <a:r>
              <a:rPr lang="en-US" dirty="0" smtClean="0"/>
              <a:t> and 9</a:t>
            </a:r>
            <a:r>
              <a:rPr lang="en-US" baseline="30000" dirty="0" smtClean="0"/>
              <a:t>th</a:t>
            </a:r>
            <a:r>
              <a:rPr lang="en-US" dirty="0" smtClean="0"/>
              <a:t> May</a:t>
            </a:r>
          </a:p>
          <a:p>
            <a:r>
              <a:rPr lang="en-US" dirty="0" smtClean="0">
                <a:solidFill>
                  <a:schemeClr val="accent2"/>
                </a:solidFill>
              </a:rPr>
              <a:t>GCSE French/Biology </a:t>
            </a:r>
            <a:r>
              <a:rPr lang="en-US" dirty="0" smtClean="0"/>
              <a:t>– 16</a:t>
            </a:r>
            <a:r>
              <a:rPr lang="en-US" baseline="30000" dirty="0" smtClean="0"/>
              <a:t>th</a:t>
            </a:r>
            <a:r>
              <a:rPr lang="en-US" dirty="0" smtClean="0"/>
              <a:t> May</a:t>
            </a:r>
          </a:p>
          <a:p>
            <a:r>
              <a:rPr lang="en-US" dirty="0" smtClean="0">
                <a:solidFill>
                  <a:schemeClr val="accent2"/>
                </a:solidFill>
              </a:rPr>
              <a:t>GCSE ICT </a:t>
            </a:r>
            <a:r>
              <a:rPr lang="en-US" dirty="0" smtClean="0"/>
              <a:t>– 17</a:t>
            </a:r>
            <a:r>
              <a:rPr lang="en-US" baseline="30000" dirty="0" smtClean="0"/>
              <a:t>th</a:t>
            </a:r>
            <a:r>
              <a:rPr lang="en-US" dirty="0" smtClean="0"/>
              <a:t> May</a:t>
            </a:r>
          </a:p>
          <a:p>
            <a:r>
              <a:rPr lang="en-US" dirty="0" smtClean="0">
                <a:solidFill>
                  <a:schemeClr val="accent2"/>
                </a:solidFill>
              </a:rPr>
              <a:t>GCSE Chemistry </a:t>
            </a:r>
            <a:r>
              <a:rPr lang="en-US" dirty="0" smtClean="0"/>
              <a:t>– 18</a:t>
            </a:r>
            <a:r>
              <a:rPr lang="en-US" baseline="30000" dirty="0" smtClean="0"/>
              <a:t>th</a:t>
            </a:r>
            <a:r>
              <a:rPr lang="en-US" dirty="0" smtClean="0"/>
              <a:t> May</a:t>
            </a:r>
          </a:p>
          <a:p>
            <a:r>
              <a:rPr lang="en-US" dirty="0" smtClean="0">
                <a:solidFill>
                  <a:schemeClr val="accent2"/>
                </a:solidFill>
              </a:rPr>
              <a:t>GCSE Spanish/PE </a:t>
            </a:r>
            <a:r>
              <a:rPr lang="en-US" dirty="0" smtClean="0"/>
              <a:t>– 19</a:t>
            </a:r>
            <a:r>
              <a:rPr lang="en-US" baseline="30000" dirty="0" smtClean="0"/>
              <a:t>th</a:t>
            </a:r>
            <a:r>
              <a:rPr lang="en-US" dirty="0" smtClean="0"/>
              <a:t> May</a:t>
            </a:r>
          </a:p>
          <a:p>
            <a:r>
              <a:rPr lang="en-US" dirty="0" smtClean="0">
                <a:solidFill>
                  <a:schemeClr val="accent2"/>
                </a:solidFill>
              </a:rPr>
              <a:t>GCSE </a:t>
            </a:r>
            <a:r>
              <a:rPr lang="en-US" dirty="0" err="1" smtClean="0">
                <a:solidFill>
                  <a:schemeClr val="accent2"/>
                </a:solidFill>
              </a:rPr>
              <a:t>Eng</a:t>
            </a:r>
            <a:r>
              <a:rPr lang="en-US" dirty="0" smtClean="0">
                <a:solidFill>
                  <a:schemeClr val="accent2"/>
                </a:solidFill>
              </a:rPr>
              <a:t> Lit/Geography </a:t>
            </a:r>
            <a:r>
              <a:rPr lang="en-US" dirty="0" smtClean="0"/>
              <a:t>– 22</a:t>
            </a:r>
            <a:r>
              <a:rPr lang="en-US" baseline="30000" dirty="0" smtClean="0"/>
              <a:t>nd</a:t>
            </a:r>
            <a:r>
              <a:rPr lang="en-US" dirty="0" smtClean="0"/>
              <a:t> May</a:t>
            </a:r>
          </a:p>
          <a:p>
            <a:r>
              <a:rPr lang="en-US" dirty="0" smtClean="0">
                <a:solidFill>
                  <a:schemeClr val="accent2"/>
                </a:solidFill>
              </a:rPr>
              <a:t>GCSE </a:t>
            </a:r>
            <a:r>
              <a:rPr lang="en-US" dirty="0" err="1" smtClean="0">
                <a:solidFill>
                  <a:schemeClr val="accent2"/>
                </a:solidFill>
              </a:rPr>
              <a:t>Maths</a:t>
            </a:r>
            <a:r>
              <a:rPr lang="en-US" dirty="0" smtClean="0">
                <a:solidFill>
                  <a:schemeClr val="accent2"/>
                </a:solidFill>
              </a:rPr>
              <a:t> </a:t>
            </a:r>
            <a:r>
              <a:rPr lang="en-US" dirty="0" smtClean="0"/>
              <a:t>– 25</a:t>
            </a:r>
            <a:r>
              <a:rPr lang="en-US" baseline="30000" dirty="0" smtClean="0"/>
              <a:t>th</a:t>
            </a:r>
            <a:r>
              <a:rPr lang="en-US" dirty="0" smtClean="0"/>
              <a:t> May</a:t>
            </a:r>
          </a:p>
          <a:p>
            <a:r>
              <a:rPr lang="en-US" dirty="0" smtClean="0">
                <a:solidFill>
                  <a:schemeClr val="accent2"/>
                </a:solidFill>
              </a:rPr>
              <a:t>GCSE </a:t>
            </a:r>
            <a:r>
              <a:rPr lang="en-US" dirty="0" err="1" smtClean="0">
                <a:solidFill>
                  <a:schemeClr val="accent2"/>
                </a:solidFill>
              </a:rPr>
              <a:t>Eng</a:t>
            </a:r>
            <a:r>
              <a:rPr lang="en-US" dirty="0" smtClean="0">
                <a:solidFill>
                  <a:schemeClr val="accent2"/>
                </a:solidFill>
              </a:rPr>
              <a:t> Lit </a:t>
            </a:r>
            <a:r>
              <a:rPr lang="en-US" dirty="0" smtClean="0"/>
              <a:t>– 26</a:t>
            </a:r>
            <a:r>
              <a:rPr lang="en-US" baseline="30000" dirty="0" smtClean="0"/>
              <a:t>th</a:t>
            </a:r>
            <a:r>
              <a:rPr lang="en-US" dirty="0" smtClean="0"/>
              <a:t> May</a:t>
            </a:r>
          </a:p>
          <a:p>
            <a:pPr marL="109728" indent="0">
              <a:buNone/>
            </a:pPr>
            <a:endParaRPr lang="en-GB" dirty="0"/>
          </a:p>
        </p:txBody>
      </p:sp>
      <p:pic>
        <p:nvPicPr>
          <p:cNvPr id="7" name="Picture 4" descr="BD0503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8605" y="4928466"/>
            <a:ext cx="1296988" cy="13938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906327" y="1782832"/>
            <a:ext cx="3334328" cy="646331"/>
          </a:xfrm>
          <a:prstGeom prst="rect">
            <a:avLst/>
          </a:prstGeom>
          <a:solidFill>
            <a:schemeClr val="accent4">
              <a:lumMod val="40000"/>
              <a:lumOff val="60000"/>
            </a:schemeClr>
          </a:solidFill>
        </p:spPr>
        <p:txBody>
          <a:bodyPr wrap="square" rtlCol="0">
            <a:spAutoFit/>
          </a:bodyPr>
          <a:lstStyle/>
          <a:p>
            <a:pPr algn="ctr"/>
            <a:r>
              <a:rPr lang="en-GB" dirty="0" smtClean="0"/>
              <a:t>Number of non school days – 22</a:t>
            </a:r>
          </a:p>
          <a:p>
            <a:pPr algn="ctr"/>
            <a:r>
              <a:rPr lang="en-GB" dirty="0" smtClean="0"/>
              <a:t>Number of school days - 18</a:t>
            </a:r>
            <a:endParaRPr lang="en-GB" dirty="0"/>
          </a:p>
        </p:txBody>
      </p:sp>
      <p:sp>
        <p:nvSpPr>
          <p:cNvPr id="8" name="TextBox 7"/>
          <p:cNvSpPr txBox="1"/>
          <p:nvPr/>
        </p:nvSpPr>
        <p:spPr>
          <a:xfrm>
            <a:off x="7333673" y="2567495"/>
            <a:ext cx="4479636" cy="646331"/>
          </a:xfrm>
          <a:prstGeom prst="rect">
            <a:avLst/>
          </a:prstGeom>
          <a:solidFill>
            <a:schemeClr val="accent4">
              <a:lumMod val="40000"/>
              <a:lumOff val="60000"/>
            </a:schemeClr>
          </a:solidFill>
        </p:spPr>
        <p:txBody>
          <a:bodyPr wrap="square" rtlCol="0">
            <a:spAutoFit/>
          </a:bodyPr>
          <a:lstStyle/>
          <a:p>
            <a:pPr algn="ctr"/>
            <a:r>
              <a:rPr lang="en-GB" dirty="0" smtClean="0"/>
              <a:t>4 hours of revision on non-school days – 88</a:t>
            </a:r>
          </a:p>
          <a:p>
            <a:pPr algn="ctr"/>
            <a:r>
              <a:rPr lang="en-GB" dirty="0" smtClean="0"/>
              <a:t>2 hours of revision on school days - 36</a:t>
            </a:r>
            <a:endParaRPr lang="en-GB" dirty="0"/>
          </a:p>
        </p:txBody>
      </p:sp>
      <p:sp>
        <p:nvSpPr>
          <p:cNvPr id="9" name="TextBox 8"/>
          <p:cNvSpPr txBox="1"/>
          <p:nvPr/>
        </p:nvSpPr>
        <p:spPr>
          <a:xfrm>
            <a:off x="7366000" y="3370477"/>
            <a:ext cx="4479636" cy="369332"/>
          </a:xfrm>
          <a:prstGeom prst="rect">
            <a:avLst/>
          </a:prstGeom>
          <a:solidFill>
            <a:schemeClr val="accent4">
              <a:lumMod val="40000"/>
              <a:lumOff val="60000"/>
            </a:schemeClr>
          </a:solidFill>
        </p:spPr>
        <p:txBody>
          <a:bodyPr wrap="square" rtlCol="0">
            <a:spAutoFit/>
          </a:bodyPr>
          <a:lstStyle/>
          <a:p>
            <a:pPr algn="ctr"/>
            <a:r>
              <a:rPr lang="en-GB" dirty="0" smtClean="0"/>
              <a:t>Total revision time – 124</a:t>
            </a:r>
          </a:p>
        </p:txBody>
      </p:sp>
      <p:sp>
        <p:nvSpPr>
          <p:cNvPr id="10" name="TextBox 9"/>
          <p:cNvSpPr txBox="1"/>
          <p:nvPr/>
        </p:nvSpPr>
        <p:spPr>
          <a:xfrm>
            <a:off x="7333673" y="3923421"/>
            <a:ext cx="4479636" cy="369332"/>
          </a:xfrm>
          <a:prstGeom prst="rect">
            <a:avLst/>
          </a:prstGeom>
          <a:solidFill>
            <a:schemeClr val="accent4">
              <a:lumMod val="40000"/>
              <a:lumOff val="60000"/>
            </a:schemeClr>
          </a:solidFill>
        </p:spPr>
        <p:txBody>
          <a:bodyPr wrap="square" rtlCol="0">
            <a:spAutoFit/>
          </a:bodyPr>
          <a:lstStyle/>
          <a:p>
            <a:pPr algn="ctr"/>
            <a:r>
              <a:rPr lang="en-GB" dirty="0" smtClean="0"/>
              <a:t>Take off time for days that I can’t revise - 12</a:t>
            </a:r>
            <a:endParaRPr lang="en-GB" dirty="0"/>
          </a:p>
        </p:txBody>
      </p:sp>
      <p:sp>
        <p:nvSpPr>
          <p:cNvPr id="11" name="TextBox 10"/>
          <p:cNvSpPr txBox="1"/>
          <p:nvPr/>
        </p:nvSpPr>
        <p:spPr>
          <a:xfrm>
            <a:off x="7333673" y="4451713"/>
            <a:ext cx="4479636" cy="369332"/>
          </a:xfrm>
          <a:prstGeom prst="rect">
            <a:avLst/>
          </a:prstGeom>
          <a:solidFill>
            <a:schemeClr val="accent4">
              <a:lumMod val="40000"/>
              <a:lumOff val="60000"/>
            </a:schemeClr>
          </a:solidFill>
        </p:spPr>
        <p:txBody>
          <a:bodyPr wrap="square" rtlCol="0">
            <a:spAutoFit/>
          </a:bodyPr>
          <a:lstStyle/>
          <a:p>
            <a:pPr algn="ctr"/>
            <a:r>
              <a:rPr lang="en-GB" dirty="0" smtClean="0"/>
              <a:t>Total time available – 112 hours</a:t>
            </a:r>
            <a:endParaRPr lang="en-GB" dirty="0"/>
          </a:p>
        </p:txBody>
      </p:sp>
    </p:spTree>
    <p:extLst>
      <p:ext uri="{BB962C8B-B14F-4D97-AF65-F5344CB8AC3E}">
        <p14:creationId xmlns:p14="http://schemas.microsoft.com/office/powerpoint/2010/main" val="571305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Exam Equipment</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3"/>
          <p:cNvSpPr/>
          <p:nvPr/>
        </p:nvSpPr>
        <p:spPr>
          <a:xfrm>
            <a:off x="0" y="6493409"/>
            <a:ext cx="4867358" cy="369332"/>
          </a:xfrm>
          <a:prstGeom prst="rect">
            <a:avLst/>
          </a:prstGeom>
        </p:spPr>
        <p:txBody>
          <a:bodyPr wrap="none">
            <a:spAutoFit/>
          </a:bodyPr>
          <a:lstStyle/>
          <a:p>
            <a:r>
              <a:rPr lang="en-GB" dirty="0">
                <a:hlinkClick r:id="rId4"/>
              </a:rPr>
              <a:t>http://swr.gloucs.sch.uk/year-11-exam-timetable/</a:t>
            </a:r>
            <a:endParaRPr lang="en-GB" dirty="0"/>
          </a:p>
        </p:txBody>
      </p:sp>
      <p:sp>
        <p:nvSpPr>
          <p:cNvPr id="15"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pPr marL="109728" indent="0">
              <a:buNone/>
            </a:pPr>
            <a:r>
              <a:rPr lang="en-US" sz="2400" dirty="0" smtClean="0">
                <a:solidFill>
                  <a:schemeClr val="tx1"/>
                </a:solidFill>
              </a:rPr>
              <a:t>Bring all items to every exam.</a:t>
            </a:r>
          </a:p>
          <a:p>
            <a:pPr marL="109728" indent="0">
              <a:buNone/>
            </a:pPr>
            <a:r>
              <a:rPr lang="en-US" sz="2400" dirty="0" smtClean="0">
                <a:solidFill>
                  <a:schemeClr val="tx1"/>
                </a:solidFill>
              </a:rPr>
              <a:t>All items must be in a </a:t>
            </a:r>
            <a:r>
              <a:rPr lang="en-US" sz="2400" b="1" i="1" dirty="0" smtClean="0">
                <a:solidFill>
                  <a:schemeClr val="tx1"/>
                </a:solidFill>
              </a:rPr>
              <a:t>clear pencil </a:t>
            </a:r>
            <a:r>
              <a:rPr lang="en-US" sz="2400" dirty="0" smtClean="0">
                <a:solidFill>
                  <a:schemeClr val="tx1"/>
                </a:solidFill>
              </a:rPr>
              <a:t>case:</a:t>
            </a:r>
          </a:p>
          <a:p>
            <a:r>
              <a:rPr lang="en-US" sz="2400" dirty="0" smtClean="0">
                <a:solidFill>
                  <a:schemeClr val="tx1"/>
                </a:solidFill>
              </a:rPr>
              <a:t>Black ink or ball point pen(s)</a:t>
            </a:r>
          </a:p>
          <a:p>
            <a:r>
              <a:rPr lang="en-US" sz="2400" dirty="0" smtClean="0">
                <a:solidFill>
                  <a:schemeClr val="tx1"/>
                </a:solidFill>
              </a:rPr>
              <a:t>Pencil(s)</a:t>
            </a:r>
          </a:p>
          <a:p>
            <a:r>
              <a:rPr lang="en-US" sz="2400" dirty="0" smtClean="0">
                <a:solidFill>
                  <a:schemeClr val="tx1"/>
                </a:solidFill>
              </a:rPr>
              <a:t>Pencil </a:t>
            </a:r>
            <a:r>
              <a:rPr lang="en-US" sz="2400" dirty="0" err="1" smtClean="0">
                <a:solidFill>
                  <a:schemeClr val="tx1"/>
                </a:solidFill>
              </a:rPr>
              <a:t>Sharpner</a:t>
            </a:r>
            <a:endParaRPr lang="en-US" sz="2400" dirty="0" smtClean="0">
              <a:solidFill>
                <a:schemeClr val="tx1"/>
              </a:solidFill>
            </a:endParaRPr>
          </a:p>
          <a:p>
            <a:r>
              <a:rPr lang="en-US" sz="2400" dirty="0" smtClean="0">
                <a:solidFill>
                  <a:schemeClr val="tx1"/>
                </a:solidFill>
              </a:rPr>
              <a:t>Eraser</a:t>
            </a:r>
          </a:p>
          <a:p>
            <a:r>
              <a:rPr lang="en-US" sz="2400" dirty="0" smtClean="0">
                <a:solidFill>
                  <a:schemeClr val="tx1"/>
                </a:solidFill>
              </a:rPr>
              <a:t>Ruler (30cm)</a:t>
            </a:r>
          </a:p>
          <a:p>
            <a:r>
              <a:rPr lang="en-US" sz="2400" dirty="0" smtClean="0">
                <a:solidFill>
                  <a:schemeClr val="tx1"/>
                </a:solidFill>
              </a:rPr>
              <a:t>Scientific Calculator (without cover)</a:t>
            </a:r>
          </a:p>
          <a:p>
            <a:r>
              <a:rPr lang="en-US" sz="2400" dirty="0" smtClean="0">
                <a:solidFill>
                  <a:schemeClr val="tx1"/>
                </a:solidFill>
              </a:rPr>
              <a:t>Highlighters</a:t>
            </a:r>
          </a:p>
          <a:p>
            <a:endParaRPr lang="en-US" dirty="0" smtClean="0">
              <a:solidFill>
                <a:schemeClr val="tx1"/>
              </a:solidFill>
            </a:endParaRPr>
          </a:p>
          <a:p>
            <a:pPr marL="109728" indent="0">
              <a:buFont typeface="Georgia"/>
              <a:buNone/>
            </a:pPr>
            <a:endParaRPr lang="en-GB" dirty="0"/>
          </a:p>
        </p:txBody>
      </p:sp>
      <p:pic>
        <p:nvPicPr>
          <p:cNvPr id="16" name="Picture 15"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91558" y="2084032"/>
            <a:ext cx="2600442" cy="3698687"/>
          </a:xfrm>
          <a:prstGeom prst="rect">
            <a:avLst/>
          </a:prstGeom>
        </p:spPr>
      </p:pic>
      <p:pic>
        <p:nvPicPr>
          <p:cNvPr id="17" name="Picture 16"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6761" y="769937"/>
            <a:ext cx="4068746" cy="4382655"/>
          </a:xfrm>
          <a:prstGeom prst="rect">
            <a:avLst/>
          </a:prstGeom>
        </p:spPr>
      </p:pic>
    </p:spTree>
    <p:extLst>
      <p:ext uri="{BB962C8B-B14F-4D97-AF65-F5344CB8AC3E}">
        <p14:creationId xmlns:p14="http://schemas.microsoft.com/office/powerpoint/2010/main" val="5524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6526"/>
            <a:ext cx="10972800" cy="1066800"/>
          </a:xfrm>
        </p:spPr>
        <p:txBody>
          <a:bodyPr>
            <a:normAutofit/>
          </a:bodyPr>
          <a:lstStyle/>
          <a:p>
            <a:r>
              <a:rPr lang="en-US" dirty="0" smtClean="0">
                <a:solidFill>
                  <a:schemeClr val="accent2"/>
                </a:solidFill>
              </a:rPr>
              <a:t>Revision Timetable</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Group 752"/>
          <p:cNvGraphicFramePr>
            <a:graphicFrameLocks noGrp="1"/>
          </p:cNvGraphicFramePr>
          <p:nvPr/>
        </p:nvGraphicFramePr>
        <p:xfrm>
          <a:off x="539750" y="1412875"/>
          <a:ext cx="4192588" cy="4990468"/>
        </p:xfrm>
        <a:graphic>
          <a:graphicData uri="http://schemas.openxmlformats.org/drawingml/2006/table">
            <a:tbl>
              <a:tblPr/>
              <a:tblGrid>
                <a:gridCol w="754063"/>
                <a:gridCol w="428625"/>
                <a:gridCol w="430212"/>
                <a:gridCol w="430213"/>
                <a:gridCol w="430212"/>
                <a:gridCol w="428625"/>
                <a:gridCol w="430213"/>
                <a:gridCol w="430212"/>
                <a:gridCol w="430213"/>
              </a:tblGrid>
              <a:tr h="2238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cs typeface="Arial" charset="0"/>
                        </a:rPr>
                        <a:t>WEEK</a:t>
                      </a:r>
                      <a:endParaRPr kumimoji="0" lang="en-GB" alt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4">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30</a:t>
                      </a:r>
                      <a:r>
                        <a:rPr kumimoji="0" lang="en-GB" altLang="en-US" sz="1000" b="1" i="0" u="none" strike="noStrike" cap="none" normalizeH="0" baseline="30000" smtClean="0">
                          <a:ln>
                            <a:noFill/>
                          </a:ln>
                          <a:solidFill>
                            <a:schemeClr val="tx1"/>
                          </a:solidFill>
                          <a:effectLst/>
                          <a:latin typeface="Berlin Sans FB Demi" pitchFamily="34" charset="0"/>
                          <a:ea typeface="Times New Roman" pitchFamily="18" charset="0"/>
                          <a:cs typeface="Arial" charset="0"/>
                        </a:rPr>
                        <a:t>th</a:t>
                      </a: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 March</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6</a:t>
                      </a:r>
                      <a:r>
                        <a:rPr kumimoji="0" lang="en-GB" altLang="en-US" sz="1000" b="1" i="0" u="none" strike="noStrike" cap="none" normalizeH="0" baseline="30000" smtClean="0">
                          <a:ln>
                            <a:noFill/>
                          </a:ln>
                          <a:solidFill>
                            <a:schemeClr val="tx1"/>
                          </a:solidFill>
                          <a:effectLst/>
                          <a:latin typeface="Berlin Sans FB Demi" pitchFamily="34" charset="0"/>
                          <a:ea typeface="Times New Roman" pitchFamily="18" charset="0"/>
                          <a:cs typeface="Arial" charset="0"/>
                        </a:rPr>
                        <a:t>th</a:t>
                      </a: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 April</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Monday</a:t>
                      </a:r>
                      <a:endParaRPr kumimoji="0" lang="en-US" alt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Tuesday</a:t>
                      </a:r>
                      <a:endParaRPr kumimoji="0" lang="en-US" alt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Wednesday</a:t>
                      </a:r>
                      <a:endParaRPr kumimoji="0" lang="en-US" alt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Thursday</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Friday</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6794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Saturday</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Berlin Sans FB Demi" pitchFamily="34" charset="0"/>
                          <a:ea typeface="Times New Roman" pitchFamily="18" charset="0"/>
                          <a:cs typeface="Arial" charset="0"/>
                        </a:rPr>
                        <a:t>Sunday</a:t>
                      </a:r>
                      <a:endParaRPr kumimoji="0" lang="en-GB" alt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Text Box 349"/>
          <p:cNvSpPr txBox="1">
            <a:spLocks noChangeArrowheads="1"/>
          </p:cNvSpPr>
          <p:nvPr/>
        </p:nvSpPr>
        <p:spPr bwMode="auto">
          <a:xfrm>
            <a:off x="4963822" y="1430627"/>
            <a:ext cx="6035888" cy="41389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tabLst>
                <a:tab pos="228600" algn="l"/>
              </a:tabLst>
              <a:defRPr sz="2400">
                <a:solidFill>
                  <a:schemeClr val="tx1"/>
                </a:solidFill>
                <a:latin typeface="Times New Roman" pitchFamily="18" charset="0"/>
              </a:defRPr>
            </a:lvl1pPr>
            <a:lvl2pPr>
              <a:tabLst>
                <a:tab pos="228600" algn="l"/>
              </a:tabLst>
              <a:defRPr sz="2400">
                <a:solidFill>
                  <a:schemeClr val="tx1"/>
                </a:solidFill>
                <a:latin typeface="Times New Roman" pitchFamily="18" charset="0"/>
              </a:defRPr>
            </a:lvl2pPr>
            <a:lvl3pPr>
              <a:tabLst>
                <a:tab pos="228600" algn="l"/>
              </a:tabLst>
              <a:defRPr sz="2400">
                <a:solidFill>
                  <a:schemeClr val="tx1"/>
                </a:solidFill>
                <a:latin typeface="Times New Roman" pitchFamily="18" charset="0"/>
              </a:defRPr>
            </a:lvl3pPr>
            <a:lvl4pPr>
              <a:tabLst>
                <a:tab pos="228600" algn="l"/>
              </a:tabLst>
              <a:defRPr sz="2400">
                <a:solidFill>
                  <a:schemeClr val="tx1"/>
                </a:solidFill>
                <a:latin typeface="Times New Roman" pitchFamily="18" charset="0"/>
              </a:defRPr>
            </a:lvl4pPr>
            <a:lvl5pPr>
              <a:tabLst>
                <a:tab pos="228600" algn="l"/>
              </a:tabLst>
              <a:defRPr sz="2400">
                <a:solidFill>
                  <a:schemeClr val="tx1"/>
                </a:solidFill>
                <a:latin typeface="Times New Roman" pitchFamily="18" charset="0"/>
              </a:defRPr>
            </a:lvl5pPr>
            <a:lvl6pPr fontAlgn="base">
              <a:spcBef>
                <a:spcPct val="0"/>
              </a:spcBef>
              <a:spcAft>
                <a:spcPct val="0"/>
              </a:spcAft>
              <a:tabLst>
                <a:tab pos="228600" algn="l"/>
              </a:tabLst>
              <a:defRPr sz="2400">
                <a:solidFill>
                  <a:schemeClr val="tx1"/>
                </a:solidFill>
                <a:latin typeface="Times New Roman" pitchFamily="18" charset="0"/>
              </a:defRPr>
            </a:lvl6pPr>
            <a:lvl7pPr fontAlgn="base">
              <a:spcBef>
                <a:spcPct val="0"/>
              </a:spcBef>
              <a:spcAft>
                <a:spcPct val="0"/>
              </a:spcAft>
              <a:tabLst>
                <a:tab pos="228600" algn="l"/>
              </a:tabLst>
              <a:defRPr sz="2400">
                <a:solidFill>
                  <a:schemeClr val="tx1"/>
                </a:solidFill>
                <a:latin typeface="Times New Roman" pitchFamily="18" charset="0"/>
              </a:defRPr>
            </a:lvl7pPr>
            <a:lvl8pPr fontAlgn="base">
              <a:spcBef>
                <a:spcPct val="0"/>
              </a:spcBef>
              <a:spcAft>
                <a:spcPct val="0"/>
              </a:spcAft>
              <a:tabLst>
                <a:tab pos="228600" algn="l"/>
              </a:tabLst>
              <a:defRPr sz="2400">
                <a:solidFill>
                  <a:schemeClr val="tx1"/>
                </a:solidFill>
                <a:latin typeface="Times New Roman" pitchFamily="18" charset="0"/>
              </a:defRPr>
            </a:lvl8pPr>
            <a:lvl9pPr fontAlgn="base">
              <a:spcBef>
                <a:spcPct val="0"/>
              </a:spcBef>
              <a:spcAft>
                <a:spcPct val="0"/>
              </a:spcAft>
              <a:tabLst>
                <a:tab pos="228600" algn="l"/>
              </a:tabLst>
              <a:defRPr sz="2400">
                <a:solidFill>
                  <a:schemeClr val="tx1"/>
                </a:solidFill>
                <a:latin typeface="Times New Roman" pitchFamily="18" charset="0"/>
              </a:defRPr>
            </a:lvl9pPr>
          </a:lstStyle>
          <a:p>
            <a:pPr algn="ctr"/>
            <a:r>
              <a:rPr lang="en-GB" altLang="en-US" sz="1800" b="1" dirty="0">
                <a:latin typeface="Arial" charset="0"/>
                <a:cs typeface="Times New Roman" pitchFamily="18" charset="0"/>
              </a:rPr>
              <a:t>Top Tips for Time Management</a:t>
            </a:r>
            <a:endParaRPr lang="en-US" altLang="en-US" sz="1800" b="1" dirty="0">
              <a:latin typeface="Arial" charset="0"/>
              <a:cs typeface="Times New Roman" pitchFamily="18" charset="0"/>
            </a:endParaRPr>
          </a:p>
          <a:p>
            <a:pPr marL="285750" indent="-285750" eaLnBrk="0" hangingPunct="0">
              <a:buFont typeface="Arial" panose="020B0604020202020204" pitchFamily="34" charset="0"/>
              <a:buChar char="•"/>
            </a:pPr>
            <a:r>
              <a:rPr lang="en-GB" altLang="en-US" sz="1800" dirty="0">
                <a:latin typeface="+mn-lt"/>
                <a:cs typeface="Times New Roman" pitchFamily="18" charset="0"/>
              </a:rPr>
              <a:t>Make sure that time is allocated according to revision priorities</a:t>
            </a:r>
            <a:r>
              <a:rPr lang="en-GB" altLang="en-US" sz="1800" dirty="0" smtClean="0">
                <a:latin typeface="+mn-lt"/>
                <a:cs typeface="Times New Roman" pitchFamily="18" charset="0"/>
              </a:rPr>
              <a:t>.</a:t>
            </a:r>
            <a:endParaRPr lang="en-US" altLang="en-US" sz="1800" dirty="0">
              <a:latin typeface="+mn-lt"/>
              <a:cs typeface="Times New Roman" pitchFamily="18" charset="0"/>
            </a:endParaRPr>
          </a:p>
          <a:p>
            <a:pPr marL="285750" indent="-285750" eaLnBrk="0" hangingPunct="0">
              <a:buFont typeface="Arial" panose="020B0604020202020204" pitchFamily="34" charset="0"/>
              <a:buChar char="•"/>
            </a:pPr>
            <a:r>
              <a:rPr lang="en-GB" altLang="en-US" sz="1800" dirty="0">
                <a:latin typeface="+mn-lt"/>
                <a:cs typeface="Times New Roman" pitchFamily="18" charset="0"/>
              </a:rPr>
              <a:t>Examination times should be put in the revision timetable </a:t>
            </a:r>
            <a:r>
              <a:rPr lang="en-GB" altLang="en-US" sz="1800" dirty="0" smtClean="0">
                <a:latin typeface="+mn-lt"/>
                <a:cs typeface="Times New Roman" pitchFamily="18" charset="0"/>
              </a:rPr>
              <a:t>first.</a:t>
            </a:r>
            <a:endParaRPr lang="en-US" altLang="en-US" sz="1800" dirty="0">
              <a:latin typeface="+mn-lt"/>
              <a:cs typeface="Times New Roman" pitchFamily="18" charset="0"/>
            </a:endParaRPr>
          </a:p>
          <a:p>
            <a:pPr marL="285750" indent="-285750" eaLnBrk="0" hangingPunct="0">
              <a:buFont typeface="Arial" panose="020B0604020202020204" pitchFamily="34" charset="0"/>
              <a:buChar char="•"/>
            </a:pPr>
            <a:r>
              <a:rPr lang="en-GB" altLang="en-US" sz="1800" dirty="0">
                <a:latin typeface="+mn-lt"/>
                <a:cs typeface="Times New Roman" pitchFamily="18" charset="0"/>
              </a:rPr>
              <a:t>Before May </a:t>
            </a:r>
            <a:r>
              <a:rPr lang="en-GB" altLang="en-US" sz="1800" dirty="0" smtClean="0">
                <a:latin typeface="+mn-lt"/>
                <a:cs typeface="Times New Roman" pitchFamily="18" charset="0"/>
              </a:rPr>
              <a:t>12</a:t>
            </a:r>
            <a:r>
              <a:rPr lang="en-GB" altLang="en-US" sz="1800" baseline="30000" dirty="0" smtClean="0">
                <a:latin typeface="+mn-lt"/>
                <a:cs typeface="Times New Roman" pitchFamily="18" charset="0"/>
              </a:rPr>
              <a:t>th</a:t>
            </a:r>
            <a:r>
              <a:rPr lang="en-GB" altLang="en-US" sz="1800" dirty="0" smtClean="0">
                <a:latin typeface="+mn-lt"/>
                <a:cs typeface="Times New Roman" pitchFamily="18" charset="0"/>
              </a:rPr>
              <a:t> revision </a:t>
            </a:r>
            <a:r>
              <a:rPr lang="en-GB" altLang="en-US" sz="1800" dirty="0">
                <a:latin typeface="+mn-lt"/>
                <a:cs typeface="Times New Roman" pitchFamily="18" charset="0"/>
              </a:rPr>
              <a:t>should be planned by dividing time by subject and topic. From 11</a:t>
            </a:r>
            <a:r>
              <a:rPr lang="en-GB" altLang="en-US" sz="1800" baseline="30000" dirty="0">
                <a:latin typeface="+mn-lt"/>
                <a:cs typeface="Times New Roman" pitchFamily="18" charset="0"/>
              </a:rPr>
              <a:t>th</a:t>
            </a:r>
            <a:r>
              <a:rPr lang="en-GB" altLang="en-US" sz="1800" dirty="0">
                <a:latin typeface="+mn-lt"/>
                <a:cs typeface="Times New Roman" pitchFamily="18" charset="0"/>
              </a:rPr>
              <a:t> May it should be driven by the examination timetable.</a:t>
            </a:r>
            <a:endParaRPr lang="en-US" altLang="en-US" sz="1800" dirty="0">
              <a:latin typeface="+mn-lt"/>
              <a:cs typeface="Times New Roman" pitchFamily="18" charset="0"/>
            </a:endParaRPr>
          </a:p>
          <a:p>
            <a:pPr marL="285750" indent="-285750" eaLnBrk="0" hangingPunct="0">
              <a:buFont typeface="Arial" panose="020B0604020202020204" pitchFamily="34" charset="0"/>
              <a:buChar char="•"/>
            </a:pPr>
            <a:r>
              <a:rPr lang="en-GB" altLang="en-US" sz="1800" dirty="0">
                <a:latin typeface="+mn-lt"/>
                <a:cs typeface="Times New Roman" pitchFamily="18" charset="0"/>
              </a:rPr>
              <a:t>Use a different colour for each subject for revision sessions.</a:t>
            </a:r>
          </a:p>
          <a:p>
            <a:pPr marL="285750" indent="-285750" eaLnBrk="0" hangingPunct="0">
              <a:buFont typeface="Arial" panose="020B0604020202020204" pitchFamily="34" charset="0"/>
              <a:buChar char="•"/>
            </a:pPr>
            <a:r>
              <a:rPr lang="en-GB" altLang="en-US" sz="1800" dirty="0">
                <a:latin typeface="+mn-lt"/>
                <a:cs typeface="Times New Roman" pitchFamily="18" charset="0"/>
              </a:rPr>
              <a:t>Time  to revisit a subject/topic should be built in – in particular just before the exam.</a:t>
            </a:r>
            <a:endParaRPr lang="en-US" altLang="en-US" sz="1800" dirty="0">
              <a:latin typeface="+mn-lt"/>
              <a:cs typeface="Times New Roman" pitchFamily="18" charset="0"/>
            </a:endParaRPr>
          </a:p>
          <a:p>
            <a:pPr marL="285750" indent="-285750" eaLnBrk="0" hangingPunct="0">
              <a:buFont typeface="Arial" panose="020B0604020202020204" pitchFamily="34" charset="0"/>
              <a:buChar char="•"/>
            </a:pPr>
            <a:r>
              <a:rPr lang="en-GB" altLang="en-US" sz="1800" dirty="0">
                <a:latin typeface="+mn-lt"/>
                <a:cs typeface="Times New Roman" pitchFamily="18" charset="0"/>
              </a:rPr>
              <a:t>The school organised revision / warm-up sessions should be built into the timetable</a:t>
            </a:r>
            <a:endParaRPr lang="en-US" altLang="en-US" sz="1800" dirty="0">
              <a:latin typeface="+mn-lt"/>
              <a:cs typeface="Times New Roman" pitchFamily="18" charset="0"/>
            </a:endParaRPr>
          </a:p>
        </p:txBody>
      </p:sp>
    </p:spTree>
    <p:extLst>
      <p:ext uri="{BB962C8B-B14F-4D97-AF65-F5344CB8AC3E}">
        <p14:creationId xmlns:p14="http://schemas.microsoft.com/office/powerpoint/2010/main" val="407618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Motivation for Students!</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dirty="0" smtClean="0">
                <a:solidFill>
                  <a:schemeClr val="tx1"/>
                </a:solidFill>
              </a:rPr>
              <a:t>Keep going to </a:t>
            </a:r>
            <a:r>
              <a:rPr lang="en-US" b="1" u="sng" dirty="0" smtClean="0">
                <a:solidFill>
                  <a:schemeClr val="tx1"/>
                </a:solidFill>
              </a:rPr>
              <a:t>every</a:t>
            </a:r>
            <a:r>
              <a:rPr lang="en-US" dirty="0" smtClean="0">
                <a:solidFill>
                  <a:schemeClr val="tx1"/>
                </a:solidFill>
              </a:rPr>
              <a:t> lesson.</a:t>
            </a:r>
          </a:p>
          <a:p>
            <a:r>
              <a:rPr lang="en-US" dirty="0" smtClean="0">
                <a:solidFill>
                  <a:schemeClr val="tx1"/>
                </a:solidFill>
              </a:rPr>
              <a:t>Stick to the revision timetable – the further behind you get the less you will be in the mood.</a:t>
            </a:r>
          </a:p>
          <a:p>
            <a:r>
              <a:rPr lang="en-US" dirty="0" smtClean="0">
                <a:solidFill>
                  <a:schemeClr val="tx1"/>
                </a:solidFill>
              </a:rPr>
              <a:t>Resist temptation to bury head in the sand.</a:t>
            </a:r>
          </a:p>
          <a:p>
            <a:r>
              <a:rPr lang="en-US" dirty="0" smtClean="0">
                <a:solidFill>
                  <a:schemeClr val="tx1"/>
                </a:solidFill>
              </a:rPr>
              <a:t>Ignore friends and what others are saying – it must work for you!</a:t>
            </a:r>
          </a:p>
          <a:p>
            <a:pPr marL="109728" indent="0">
              <a:buFont typeface="Georgia"/>
              <a:buNone/>
            </a:pPr>
            <a:endParaRPr lang="en-GB" dirty="0"/>
          </a:p>
        </p:txBody>
      </p:sp>
      <p:sp>
        <p:nvSpPr>
          <p:cNvPr id="7" name="AutoShape 2" descr="Image result for student motiv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Image result for student motiva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Image result for student motivati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5213" y="4293673"/>
            <a:ext cx="5284931" cy="2409032"/>
          </a:xfrm>
          <a:prstGeom prst="rect">
            <a:avLst/>
          </a:prstGeom>
        </p:spPr>
      </p:pic>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273"/>
            <a:ext cx="10972800" cy="1066800"/>
          </a:xfrm>
        </p:spPr>
        <p:txBody>
          <a:bodyPr/>
          <a:lstStyle/>
          <a:p>
            <a:r>
              <a:rPr lang="en-US" dirty="0" smtClean="0">
                <a:solidFill>
                  <a:schemeClr val="accent2"/>
                </a:solidFill>
              </a:rPr>
              <a:t>Motivation for Parents!</a:t>
            </a:r>
            <a:endParaRPr lang="en-US" dirty="0">
              <a:solidFill>
                <a:schemeClr val="accent2"/>
              </a:solidFill>
            </a:endParaRPr>
          </a:p>
        </p:txBody>
      </p:sp>
      <p:pic>
        <p:nvPicPr>
          <p:cNvPr id="5" name="Picture 4" descr="http://swr.gloucs.sch.uk/wp-content/uploads/2015/05/swr-logo-e143274608777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0226" y="5884141"/>
            <a:ext cx="1571625" cy="876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txBox="1">
            <a:spLocks/>
          </p:cNvSpPr>
          <p:nvPr/>
        </p:nvSpPr>
        <p:spPr>
          <a:xfrm>
            <a:off x="0" y="1770820"/>
            <a:ext cx="11729292"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dirty="0" smtClean="0">
                <a:solidFill>
                  <a:schemeClr val="tx1"/>
                </a:solidFill>
              </a:rPr>
              <a:t>Agree the balance between work and social life.</a:t>
            </a:r>
          </a:p>
          <a:p>
            <a:r>
              <a:rPr lang="en-US" dirty="0" smtClean="0">
                <a:solidFill>
                  <a:schemeClr val="tx1"/>
                </a:solidFill>
              </a:rPr>
              <a:t>Talk to them!  All students fall behind.</a:t>
            </a:r>
          </a:p>
          <a:p>
            <a:r>
              <a:rPr lang="en-US" dirty="0" smtClean="0">
                <a:solidFill>
                  <a:schemeClr val="tx1"/>
                </a:solidFill>
              </a:rPr>
              <a:t>Be flexible, try to use the 80/20 rule.</a:t>
            </a:r>
          </a:p>
          <a:p>
            <a:r>
              <a:rPr lang="en-US" dirty="0" smtClean="0">
                <a:solidFill>
                  <a:schemeClr val="tx1"/>
                </a:solidFill>
              </a:rPr>
              <a:t>See difficulties in perspective – the ‘catastrophic’ approach to problems</a:t>
            </a:r>
          </a:p>
          <a:p>
            <a:pPr marL="109728" indent="0">
              <a:buFont typeface="Georgia"/>
              <a:buNone/>
            </a:pPr>
            <a:endParaRPr lang="en-GB" dirty="0"/>
          </a:p>
        </p:txBody>
      </p:sp>
      <p:sp>
        <p:nvSpPr>
          <p:cNvPr id="3" name="AutoShape 4" descr="Image result for parenting teena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Parenting Teena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Image result for parenting teenag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teenager_parenting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teenager_parenting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Image result for parenting teenager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6" descr="Image result for parenting teenager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8" descr="Image result for parenting teenager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0" descr="Image result for parenting teenager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2" descr="I wish my children would not grow up and remain&#10;teenagers forever.&#10;&#10;&#10;Said no parent&#10;ever. "/>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575" y="3985074"/>
            <a:ext cx="3375809" cy="2363066"/>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5574" y="3959225"/>
            <a:ext cx="3375809" cy="2388915"/>
          </a:xfrm>
          <a:prstGeom prst="rect">
            <a:avLst/>
          </a:prstGeom>
        </p:spPr>
      </p:pic>
    </p:spTree>
    <p:extLst>
      <p:ext uri="{BB962C8B-B14F-4D97-AF65-F5344CB8AC3E}">
        <p14:creationId xmlns:p14="http://schemas.microsoft.com/office/powerpoint/2010/main" val="126567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900</Words>
  <Application>Microsoft Office PowerPoint</Application>
  <PresentationFormat>Widescreen</PresentationFormat>
  <Paragraphs>179</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Berlin Sans FB Demi</vt:lpstr>
      <vt:lpstr>Calibri</vt:lpstr>
      <vt:lpstr>Georgia</vt:lpstr>
      <vt:lpstr>Tahoma</vt:lpstr>
      <vt:lpstr>Times New Roman</vt:lpstr>
      <vt:lpstr>Wingdings 2</vt:lpstr>
      <vt:lpstr>Training presentation</vt:lpstr>
      <vt:lpstr>GCSE Revision Tips for Parents</vt:lpstr>
      <vt:lpstr>PowerPoint Presentation</vt:lpstr>
      <vt:lpstr>Do you remember results day?</vt:lpstr>
      <vt:lpstr>Did you know?</vt:lpstr>
      <vt:lpstr>Did you know?</vt:lpstr>
      <vt:lpstr>Exam Equipment</vt:lpstr>
      <vt:lpstr>Revision Timetable</vt:lpstr>
      <vt:lpstr>Motivation for Students!</vt:lpstr>
      <vt:lpstr>Motivation for Parents!</vt:lpstr>
      <vt:lpstr>What is good revision?</vt:lpstr>
      <vt:lpstr>Improve your Grade 5/C chances!</vt:lpstr>
      <vt:lpstr>Improve your Grade 5/C chances!</vt:lpstr>
      <vt:lpstr>The day before the exam….</vt:lpstr>
      <vt:lpstr>Dealing with difficulties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2016-09-12T21:43:00Z</dcterms:created>
  <dcterms:modified xsi:type="dcterms:W3CDTF">2017-04-05T16:52:04Z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