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8"/>
  </p:notesMasterIdLst>
  <p:handoutMasterIdLst>
    <p:handoutMasterId r:id="rId29"/>
  </p:handoutMasterIdLst>
  <p:sldIdLst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71" autoAdjust="0"/>
  </p:normalViewPr>
  <p:slideViewPr>
    <p:cSldViewPr snapToGrid="0">
      <p:cViewPr varScale="1">
        <p:scale>
          <a:sx n="81" d="100"/>
          <a:sy n="81" d="100"/>
        </p:scale>
        <p:origin x="528" y="6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8D9A94-8CEC-4FF6-9103-A95B97750EC2}" type="slidenum">
              <a:t>23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4019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1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6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8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2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9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0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0ahUKEwifrvad0trNAhVnDsAKHZoPAooQjRwIBw&amp;url=http://www.cantell.co.uk/ofsted3/14186.html&amp;psig=AFQjCNHjN9EH0XK6zjoxL2BhWz4lLRhDWQ&amp;ust=146775033540623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AgYbNru3NAhUnKsAKHW2OCNYQjRwIBw&amp;url=https://twitter.com/twitter&amp;psig=AFQjCNF0D2hYX4Vge0kF87JC1YipYzhcDg&amp;ust=146839360744821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0ahUKEwifrvad0trNAhVnDsAKHZoPAooQjRwIBw&amp;url=http://www.cantell.co.uk/ofsted3/14186.html&amp;psig=AFQjCNHjN9EH0XK6zjoxL2BhWz4lLRhDWQ&amp;ust=146775033540623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AgYbNru3NAhUnKsAKHW2OCNYQjRwIBw&amp;url=https://twitter.com/twitter&amp;psig=AFQjCNF0D2hYX4Vge0kF87JC1YipYzhcDg&amp;ust=1468393607448211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0ahUKEwifrvad0trNAhVnDsAKHZoPAooQjRwIBw&amp;url=http://www.cantell.co.uk/ofsted3/14186.html&amp;psig=AFQjCNHjN9EH0XK6zjoxL2BhWz4lLRhDWQ&amp;ust=146775033540623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AgYbNru3NAhUnKsAKHW2OCNYQjRwIBw&amp;url=https://twitter.com/twitter&amp;psig=AFQjCNF0D2hYX4Vge0kF87JC1YipYzhcDg&amp;ust=1468393607448211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-online.co.uk/login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tionalcareersservice.direct.gov.uk/Pages/Home.aspx" TargetMode="External"/><Relationship Id="rId4" Type="http://schemas.openxmlformats.org/officeDocument/2006/relationships/hyperlink" Target="http://www.bing.com/search?q=icould&amp;src=IE-TopResult&amp;FORM=IE11TR&amp;conversationid=CB7591E3788C4EB890C02E00A19FA7E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0ahUKEwifrvad0trNAhVnDsAKHZoPAooQjRwIBw&amp;url=http://www.cantell.co.uk/ofsted3/14186.html&amp;psig=AFQjCNHjN9EH0XK6zjoxL2BhWz4lLRhDWQ&amp;ust=146775033540623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AgYbNru3NAhUnKsAKHW2OCNYQjRwIBw&amp;url=https://twitter.com/twitter&amp;psig=AFQjCNF0D2hYX4Vge0kF87JC1YipYzhcDg&amp;ust=1468393607448211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ttp://www.cantell.co.uk/media/images/user-uploads/original/ofsted-g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845654"/>
            <a:ext cx="825211" cy="1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1129" y="5539014"/>
            <a:ext cx="270237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Aspiration	Challenge	Growth</a:t>
            </a:r>
            <a:endParaRPr lang="en-GB" sz="1600" dirty="0"/>
          </a:p>
        </p:txBody>
      </p:sp>
      <p:pic>
        <p:nvPicPr>
          <p:cNvPr id="8" name="Picture 8" descr="https://pbs.twimg.com/profile_images/666407537084796928/YBGgi9B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21" y="638413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11296" y="6473824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en-US" dirty="0"/>
              <a:t>@</a:t>
            </a:r>
            <a:r>
              <a:rPr lang="en-GB" altLang="en-US" dirty="0" err="1"/>
              <a:t>swr_school</a:t>
            </a:r>
            <a:endParaRPr lang="en-GB" altLang="en-US" dirty="0"/>
          </a:p>
        </p:txBody>
      </p:sp>
      <p:pic>
        <p:nvPicPr>
          <p:cNvPr id="10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5" y="4662714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48" y="723073"/>
            <a:ext cx="10972800" cy="10668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Understanding the Courses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399"/>
            <a:ext cx="8596668" cy="423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Some major changes from the past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No Coursework – </a:t>
            </a:r>
            <a:r>
              <a:rPr lang="en-GB" sz="2800" b="1" u="sng" dirty="0" smtClean="0"/>
              <a:t>Entirely exam based</a:t>
            </a:r>
          </a:p>
          <a:p>
            <a:endParaRPr lang="en-GB" sz="2800" b="1" u="sng" dirty="0" smtClean="0"/>
          </a:p>
          <a:p>
            <a:r>
              <a:rPr lang="en-GB" sz="2800" dirty="0" smtClean="0"/>
              <a:t>No ‘Of Mice and Men’ or ‘To Kill a Mockingbird’</a:t>
            </a:r>
          </a:p>
          <a:p>
            <a:endParaRPr lang="en-GB" sz="2800" dirty="0" smtClean="0"/>
          </a:p>
          <a:p>
            <a:r>
              <a:rPr lang="en-GB" sz="2800" dirty="0" smtClean="0"/>
              <a:t>No separate tiers of entry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8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5668"/>
            <a:ext cx="10972800" cy="10668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2 GCSES</a:t>
            </a:r>
            <a:endParaRPr lang="en-GB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6554739" cy="5344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u="sng" dirty="0" smtClean="0"/>
              <a:t>English Language:</a:t>
            </a:r>
          </a:p>
          <a:p>
            <a:pPr marL="0" indent="0">
              <a:buNone/>
            </a:pPr>
            <a:r>
              <a:rPr lang="en-GB" sz="2800" dirty="0" smtClean="0"/>
              <a:t>2 Exam papers in June of Year 11 - </a:t>
            </a:r>
          </a:p>
          <a:p>
            <a:pPr marL="0" indent="0">
              <a:buNone/>
            </a:pPr>
            <a:r>
              <a:rPr lang="en-GB" sz="2800" b="1" dirty="0" smtClean="0"/>
              <a:t>Paper 1 </a:t>
            </a:r>
            <a:r>
              <a:rPr lang="en-GB" sz="2800" dirty="0" smtClean="0"/>
              <a:t>- Fiction Reading and Writing</a:t>
            </a:r>
          </a:p>
          <a:p>
            <a:pPr marL="0" indent="0">
              <a:buNone/>
            </a:pPr>
            <a:r>
              <a:rPr lang="en-GB" sz="2800" b="1" dirty="0" smtClean="0"/>
              <a:t>Paper 2 </a:t>
            </a:r>
            <a:r>
              <a:rPr lang="en-GB" sz="2800" dirty="0" smtClean="0"/>
              <a:t>– Non fiction Reading and Writing (Including texts from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 smtClean="0"/>
              <a:t>English Literature</a:t>
            </a:r>
            <a:endParaRPr lang="en-GB" sz="2800" b="1" dirty="0"/>
          </a:p>
          <a:p>
            <a:pPr marL="0" indent="0">
              <a:buNone/>
            </a:pPr>
            <a:r>
              <a:rPr lang="en-GB" sz="2800" dirty="0" smtClean="0"/>
              <a:t>2 Exams</a:t>
            </a:r>
          </a:p>
          <a:p>
            <a:pPr marL="0" indent="0">
              <a:buNone/>
            </a:pPr>
            <a:r>
              <a:rPr lang="en-GB" sz="2800" b="1" dirty="0" smtClean="0"/>
              <a:t>Paper 1  </a:t>
            </a:r>
            <a:r>
              <a:rPr lang="en-GB" sz="2800" dirty="0" smtClean="0"/>
              <a:t>- Shakespeare and a Nineteenth century novel</a:t>
            </a:r>
          </a:p>
          <a:p>
            <a:pPr marL="0" indent="0">
              <a:buNone/>
            </a:pPr>
            <a:r>
              <a:rPr lang="en-GB" sz="2800" b="1" dirty="0" smtClean="0"/>
              <a:t>Paper 2 </a:t>
            </a:r>
            <a:r>
              <a:rPr lang="en-GB" sz="2800" dirty="0" smtClean="0"/>
              <a:t>-  Modern Novel/Play and Poetry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54587" y="1103086"/>
            <a:ext cx="3895547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Spoken Language Endorsement</a:t>
            </a:r>
          </a:p>
          <a:p>
            <a:endParaRPr lang="en-GB" sz="2800" dirty="0" smtClean="0"/>
          </a:p>
          <a:p>
            <a:r>
              <a:rPr lang="en-GB" sz="2800" dirty="0" smtClean="0"/>
              <a:t>A presentation to the class on a topic of their choice.</a:t>
            </a:r>
          </a:p>
          <a:p>
            <a:r>
              <a:rPr lang="en-GB" sz="2800" dirty="0" smtClean="0"/>
              <a:t>With questions and feedback</a:t>
            </a:r>
          </a:p>
          <a:p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</a:p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</a:t>
            </a:r>
          </a:p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2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482600"/>
            <a:ext cx="7049984" cy="10668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for September - December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9400"/>
            <a:ext cx="6345766" cy="49402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Getting to know the Assessment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Studying our first text – Modern Play –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i="1" dirty="0" smtClean="0"/>
              <a:t>An Inspector Calls – JB Priestley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Developing our own writing skills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i="1" dirty="0" smtClean="0"/>
              <a:t>Writing to argue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600" i="1" dirty="0" smtClean="0"/>
              <a:t>Using sentences for effect</a:t>
            </a:r>
          </a:p>
          <a:p>
            <a:pPr marL="0" indent="0">
              <a:buNone/>
            </a:pPr>
            <a:r>
              <a:rPr lang="en-GB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2242" y="795833"/>
            <a:ext cx="37973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support: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 track of current topic and ask about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students to complete homework to a good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them organise their work</a:t>
            </a: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5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69776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Writing  - What is needed?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965" y="1510369"/>
            <a:ext cx="6322516" cy="504056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n-GB" sz="3600" b="1" u="sng" dirty="0" smtClean="0"/>
              <a:t>Greater Emphasis on technical accuracy – </a:t>
            </a:r>
            <a:r>
              <a:rPr lang="en-GB" sz="3600" b="1" u="sng" dirty="0" smtClean="0">
                <a:solidFill>
                  <a:schemeClr val="accent1">
                    <a:lumMod val="75000"/>
                  </a:schemeClr>
                </a:solidFill>
              </a:rPr>
              <a:t>20% of marks in the English language exams</a:t>
            </a:r>
          </a:p>
          <a:p>
            <a:pPr eaLnBrk="1" hangingPunct="1"/>
            <a:r>
              <a:rPr lang="en-GB" sz="3600" b="1" u="sng" dirty="0" smtClean="0"/>
              <a:t>Sentences</a:t>
            </a:r>
            <a:r>
              <a:rPr lang="en-GB" sz="3600" dirty="0" smtClean="0"/>
              <a:t> </a:t>
            </a:r>
            <a:r>
              <a:rPr lang="en-GB" sz="3600" dirty="0"/>
              <a:t>control and variation</a:t>
            </a:r>
          </a:p>
          <a:p>
            <a:pPr eaLnBrk="1" hangingPunct="1"/>
            <a:r>
              <a:rPr lang="en-GB" sz="3600" b="1" u="sng" dirty="0"/>
              <a:t>Punctuation</a:t>
            </a:r>
            <a:r>
              <a:rPr lang="en-GB" sz="3600" dirty="0"/>
              <a:t> –  a range</a:t>
            </a:r>
          </a:p>
          <a:p>
            <a:pPr eaLnBrk="1" hangingPunct="1"/>
            <a:r>
              <a:rPr lang="en-GB" sz="3600" b="1" u="sng" dirty="0"/>
              <a:t>Vocabulary</a:t>
            </a:r>
            <a:r>
              <a:rPr lang="en-GB" sz="3600" dirty="0"/>
              <a:t> –  ambitious</a:t>
            </a:r>
          </a:p>
          <a:p>
            <a:pPr eaLnBrk="1" hangingPunct="1"/>
            <a:r>
              <a:rPr lang="en-GB" sz="3600" b="1" u="sng" dirty="0"/>
              <a:t>Paragraphing</a:t>
            </a:r>
          </a:p>
          <a:p>
            <a:pPr eaLnBrk="1" hangingPunct="1"/>
            <a:r>
              <a:rPr lang="en-GB" sz="3600" b="1" u="sng" dirty="0"/>
              <a:t>Organisation</a:t>
            </a:r>
            <a:r>
              <a:rPr lang="en-GB" sz="3600" dirty="0"/>
              <a:t> of piece</a:t>
            </a:r>
          </a:p>
          <a:p>
            <a:pPr eaLnBrk="1" hangingPunct="1"/>
            <a:r>
              <a:rPr lang="en-GB" sz="3600" b="1" u="sng" dirty="0"/>
              <a:t>Spelling</a:t>
            </a:r>
          </a:p>
          <a:p>
            <a:pPr algn="ctr" eaLnBrk="1" hangingPunct="1"/>
            <a:r>
              <a:rPr lang="en-GB" sz="3600" b="1" u="sng" dirty="0"/>
              <a:t>PURPOSE</a:t>
            </a:r>
          </a:p>
          <a:p>
            <a:pPr algn="ctr" eaLnBrk="1" hangingPunct="1"/>
            <a:r>
              <a:rPr lang="en-GB" sz="3600" b="1" u="sng" dirty="0"/>
              <a:t>AUDIENCE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7081" y="1282534"/>
            <a:ext cx="4009261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1">
                    <a:lumMod val="75000"/>
                  </a:schemeClr>
                </a:solidFill>
              </a:rPr>
              <a:t>What can help?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Proof reading in </a:t>
            </a:r>
            <a:r>
              <a:rPr lang="en-GB" sz="2800" b="1" u="sng" dirty="0" smtClean="0">
                <a:solidFill>
                  <a:schemeClr val="accent1">
                    <a:lumMod val="75000"/>
                  </a:schemeClr>
                </a:solidFill>
              </a:rPr>
              <a:t>all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Grammar practice with online apps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Reading of a wide range of texts</a:t>
            </a:r>
          </a:p>
          <a:p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u="sng" dirty="0" smtClean="0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insisting on the basics!</a:t>
            </a:r>
          </a:p>
        </p:txBody>
      </p:sp>
    </p:spTree>
    <p:extLst>
      <p:ext uri="{BB962C8B-B14F-4D97-AF65-F5344CB8AC3E}">
        <p14:creationId xmlns:p14="http://schemas.microsoft.com/office/powerpoint/2010/main" val="16673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5 READING SKILLS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47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IDENTIFY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 - Key ideas/ quotes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ANALYSE </a:t>
            </a:r>
            <a:r>
              <a:rPr lang="en-GB" sz="3200" dirty="0" smtClean="0"/>
              <a:t>– What is the effect of language/ structure here?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COMPARE</a:t>
            </a:r>
            <a:r>
              <a:rPr lang="en-GB" sz="3200" dirty="0" smtClean="0"/>
              <a:t> – How are these two texts similar or different?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CONTEXTUALISE – </a:t>
            </a:r>
            <a:r>
              <a:rPr lang="en-GB" sz="3200" dirty="0" smtClean="0"/>
              <a:t>What has affected the way this text was written?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EVALUATE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GB" sz="3200" dirty="0" smtClean="0"/>
              <a:t>How do I feel about this text and why?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38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How can you help with developing reading skills?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Encourage wider reading -</a:t>
            </a:r>
            <a:r>
              <a:rPr lang="en-GB" sz="3200" dirty="0"/>
              <a:t>(novels, newspapers, magazines, non fiction texts etc.) </a:t>
            </a:r>
          </a:p>
          <a:p>
            <a:r>
              <a:rPr lang="en-GB" sz="3200" dirty="0" smtClean="0"/>
              <a:t> Ask questions about wider reading</a:t>
            </a:r>
          </a:p>
          <a:p>
            <a:r>
              <a:rPr lang="en-GB" sz="3200" dirty="0" smtClean="0"/>
              <a:t>Check homework is completed – 1 sentence is not a developed answer!</a:t>
            </a:r>
          </a:p>
        </p:txBody>
      </p:sp>
    </p:spTree>
    <p:extLst>
      <p:ext uri="{BB962C8B-B14F-4D97-AF65-F5344CB8AC3E}">
        <p14:creationId xmlns:p14="http://schemas.microsoft.com/office/powerpoint/2010/main" val="3127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Other ways of supporting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4" y="1855789"/>
            <a:ext cx="8596668" cy="3880773"/>
          </a:xfrm>
        </p:spPr>
        <p:txBody>
          <a:bodyPr>
            <a:noAutofit/>
          </a:bodyPr>
          <a:lstStyle/>
          <a:p>
            <a:r>
              <a:rPr lang="en-GB" sz="3200" dirty="0" smtClean="0"/>
              <a:t>Encourage use of online revision sites – Spark notes for GCSE Literature texts</a:t>
            </a:r>
          </a:p>
          <a:p>
            <a:r>
              <a:rPr lang="en-GB" sz="3200" dirty="0" smtClean="0"/>
              <a:t>Encourage use of GCSE Bitesize for English skills</a:t>
            </a:r>
          </a:p>
          <a:p>
            <a:r>
              <a:rPr lang="en-GB" sz="3200" dirty="0" smtClean="0"/>
              <a:t>Use apps</a:t>
            </a:r>
          </a:p>
          <a:p>
            <a:r>
              <a:rPr lang="en-GB" sz="3200" dirty="0" smtClean="0"/>
              <a:t>Buy revision guides on set texts – York Notes are particularly good.</a:t>
            </a:r>
          </a:p>
          <a:p>
            <a:r>
              <a:rPr lang="en-GB" sz="3200" dirty="0" smtClean="0"/>
              <a:t>CGP Revision guide on Poetry cluster £3.00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10" y="3290332"/>
            <a:ext cx="1800225" cy="25336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024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5" name="Picture 6" descr="http://www.cantell.co.uk/media/images/user-uploads/original/ofsted-g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845654"/>
            <a:ext cx="825211" cy="1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1129" y="5539014"/>
            <a:ext cx="270237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Aspiration	Challenge	Growth</a:t>
            </a:r>
            <a:endParaRPr lang="en-GB" sz="1600" dirty="0"/>
          </a:p>
        </p:txBody>
      </p:sp>
      <p:pic>
        <p:nvPicPr>
          <p:cNvPr id="8" name="Picture 8" descr="https://pbs.twimg.com/profile_images/666407537084796928/YBGgi9B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21" y="638413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11296" y="6473824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en-US" dirty="0"/>
              <a:t>@</a:t>
            </a:r>
            <a:r>
              <a:rPr lang="en-GB" altLang="en-US" dirty="0" err="1"/>
              <a:t>swr_school</a:t>
            </a:r>
            <a:endParaRPr lang="en-GB" altLang="en-US" dirty="0"/>
          </a:p>
        </p:txBody>
      </p:sp>
      <p:pic>
        <p:nvPicPr>
          <p:cNvPr id="10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5" y="4662714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AQA GCSE Combined Science: Trilogy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Two year course leading to 2 GCSEs by the end of year 11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Topics in biology, chemistry, physics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Six exams, each of 75 minutes, two in each of the 3 science subjects, available at foundation and higher tier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Each exam carries equal weight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100% terminal assessment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dirty="0" smtClean="0"/>
              <a:t>No controlled assessment or coursework</a:t>
            </a:r>
          </a:p>
        </p:txBody>
      </p:sp>
      <p:pic>
        <p:nvPicPr>
          <p:cNvPr id="4" name="Picture 3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Triple Award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Three GCSEs in two years – Biology, Chemistry, Physics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Taught in 15 periods per cycle, 5 for each subject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Three specialist teachers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Each GCSE assessed in two, 105 minute exams, each representing 50% of final mark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Exams available at foundation and higher tier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/>
              <a:t>No controlled assessment or coursework</a:t>
            </a:r>
          </a:p>
        </p:txBody>
      </p:sp>
      <p:pic>
        <p:nvPicPr>
          <p:cNvPr id="4" name="Picture 3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Edexcel 9-1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Mathematics</a:t>
            </a:r>
            <a:endParaRPr lang="en-US" dirty="0"/>
          </a:p>
        </p:txBody>
      </p:sp>
      <p:pic>
        <p:nvPicPr>
          <p:cNvPr id="5" name="Picture 6" descr="http://www.cantell.co.uk/media/images/user-uploads/original/ofsted-g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845654"/>
            <a:ext cx="825211" cy="1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1129" y="5539014"/>
            <a:ext cx="270237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Aspiration	Challenge	Growth</a:t>
            </a:r>
            <a:endParaRPr lang="en-GB" sz="1600" dirty="0"/>
          </a:p>
        </p:txBody>
      </p:sp>
      <p:pic>
        <p:nvPicPr>
          <p:cNvPr id="8" name="Picture 8" descr="https://pbs.twimg.com/profile_images/666407537084796928/YBGgi9B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21" y="638413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11296" y="6473824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en-US" dirty="0"/>
              <a:t>@</a:t>
            </a:r>
            <a:r>
              <a:rPr lang="en-GB" altLang="en-US" dirty="0" err="1"/>
              <a:t>swr_school</a:t>
            </a:r>
            <a:endParaRPr lang="en-GB" altLang="en-US" dirty="0"/>
          </a:p>
        </p:txBody>
      </p:sp>
      <p:pic>
        <p:nvPicPr>
          <p:cNvPr id="10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5" y="4662714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ffectLst/>
              </a:rPr>
              <a:t>Assessing Practical 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>
                <a:effectLst/>
              </a:rPr>
              <a:t>No coursework or controlled assessment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>
                <a:effectLst/>
              </a:rPr>
              <a:t>Required practical activities throughout the course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>
                <a:effectLst/>
              </a:rPr>
              <a:t>Knowledge and skills acquired in required practical activities will be assessed in exams alongside all other content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mtClean="0">
                <a:effectLst/>
              </a:rPr>
              <a:t>Experience of each required practical activity will be assumed by the exam board, so good attendance is essential</a:t>
            </a:r>
          </a:p>
        </p:txBody>
      </p:sp>
      <p:pic>
        <p:nvPicPr>
          <p:cNvPr id="4" name="Picture 3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Additional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Revision guides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Work books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Kerboodle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Apps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Lunchtime drop-ins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mtClean="0"/>
              <a:t>Revision classes</a:t>
            </a:r>
          </a:p>
        </p:txBody>
      </p:sp>
      <p:pic>
        <p:nvPicPr>
          <p:cNvPr id="4" name="Picture 3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Careers Information</a:t>
            </a:r>
            <a:br>
              <a:rPr lang="en-GB"/>
            </a:br>
            <a:r>
              <a:rPr lang="en-GB"/>
              <a:t>at SWR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GB"/>
              <a:t>Useful Websites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110151" y="2403546"/>
            <a:ext cx="7811243" cy="4223046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GB" sz="2400">
                <a:latin typeface="Century Gothic" pitchFamily="34"/>
              </a:rPr>
              <a:t> </a:t>
            </a:r>
            <a:r>
              <a:rPr lang="en-GB" sz="3600">
                <a:latin typeface="Century Gothic" pitchFamily="34"/>
              </a:rPr>
              <a:t>School registered website: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>
                <a:latin typeface="Century Gothic" pitchFamily="34"/>
                <a:hlinkClick r:id="rId3"/>
              </a:rPr>
              <a:t>eCLIPS</a:t>
            </a:r>
            <a:r>
              <a:rPr lang="en-GB" sz="3600">
                <a:latin typeface="Century Gothic" pitchFamily="34"/>
              </a:rPr>
              <a:t>            GL8 8AE</a:t>
            </a:r>
            <a:endParaRPr lang="en-GB" sz="3600">
              <a:solidFill>
                <a:srgbClr val="FF0000"/>
              </a:solidFill>
              <a:latin typeface="Century Gothic" pitchFamily="34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>
                <a:solidFill>
                  <a:srgbClr val="002060"/>
                </a:solidFill>
                <a:latin typeface="Century Gothic" pitchFamily="34"/>
              </a:rPr>
              <a:t>Public Websites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>
                <a:latin typeface="Century Gothic" pitchFamily="34"/>
                <a:hlinkClick r:id="rId4"/>
              </a:rPr>
              <a:t>icould - Bing</a:t>
            </a:r>
            <a:endParaRPr lang="en-GB" sz="3600">
              <a:latin typeface="Century Gothic" pitchFamily="34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>
                <a:latin typeface="Century Gothic" pitchFamily="34"/>
                <a:hlinkClick r:id="rId5"/>
              </a:rPr>
              <a:t>National Careers Service</a:t>
            </a:r>
            <a:r>
              <a:rPr lang="en-GB" sz="2400">
                <a:latin typeface="Century Gothic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Careers @SWR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467" y="2198080"/>
            <a:ext cx="7631052" cy="3960321"/>
          </a:xfrm>
        </p:spPr>
      </p:pic>
    </p:spTree>
    <p:extLst>
      <p:ext uri="{BB962C8B-B14F-4D97-AF65-F5344CB8AC3E}">
        <p14:creationId xmlns:p14="http://schemas.microsoft.com/office/powerpoint/2010/main" val="39531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Post 16 open events.</a:t>
            </a: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>
            <p:ph idx="1"/>
          </p:nvPr>
        </p:nvGraphicFramePr>
        <p:xfrm>
          <a:off x="4087221" y="2145026"/>
          <a:ext cx="4017552" cy="375063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2299"/>
                <a:gridCol w="905923"/>
                <a:gridCol w="1339330"/>
              </a:tblGrid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Stroud Berkley Green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17/9/16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10-1pm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SGS Stroud Campus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1/10/16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10-1pm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Malmesbury School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3/10/16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7-8.45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Cirencester College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15/10/16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10-3pm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1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Stroud Ambitions  Stratford Park Leisure Centre</a:t>
                      </a:r>
                      <a:endParaRPr lang="fr-FR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9/11/16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4.30-8.30pm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SHS/Marling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10/11/16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5-8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KLB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16/11/16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7-9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Archway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17/11/16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tbc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05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Rednock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17/11/16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5.30-8.30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10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St Peters School Gloucester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30/11/16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tbc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87"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Sir Thomas Riches School Gloucester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31/1/17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latin typeface="Calibri" pitchFamily="34"/>
                        </a:rPr>
                        <a:t>6.30-8.30</a:t>
                      </a:r>
                      <a:endParaRPr lang="en-GB" sz="700" kern="120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46945" marR="46945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4"/>
          <p:cNvSpPr/>
          <p:nvPr/>
        </p:nvSpPr>
        <p:spPr>
          <a:xfrm>
            <a:off x="882652" y="4192588"/>
            <a:ext cx="5868984" cy="48212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5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7179"/>
            <a:ext cx="10972800" cy="4325112"/>
          </a:xfrm>
        </p:spPr>
        <p:txBody>
          <a:bodyPr/>
          <a:lstStyle/>
          <a:p>
            <a:r>
              <a:rPr lang="en-GB" dirty="0"/>
              <a:t>New grading 1-9.</a:t>
            </a:r>
          </a:p>
          <a:p>
            <a:r>
              <a:rPr lang="en-GB" dirty="0"/>
              <a:t>Higher tier paper from grade 9-4, Foundation from 5-1.</a:t>
            </a:r>
          </a:p>
          <a:p>
            <a:r>
              <a:rPr lang="en-GB" dirty="0"/>
              <a:t>Far more problem solving questions.</a:t>
            </a:r>
          </a:p>
          <a:p>
            <a:r>
              <a:rPr lang="en-GB" dirty="0"/>
              <a:t>3 papers, one non calculator, two calculator.</a:t>
            </a:r>
          </a:p>
          <a:p>
            <a:r>
              <a:rPr lang="en-GB" dirty="0"/>
              <a:t>Grade boundaries will remain unknown until after the results are 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9160"/>
            <a:ext cx="10972800" cy="1066800"/>
          </a:xfrm>
        </p:spPr>
        <p:txBody>
          <a:bodyPr/>
          <a:lstStyle/>
          <a:p>
            <a:r>
              <a:rPr lang="en-GB" dirty="0"/>
              <a:t>GCSE Maths has changed!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72" y="4535137"/>
            <a:ext cx="4897735" cy="23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formulae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1" y="2496166"/>
            <a:ext cx="5743843" cy="306643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0" y="2496166"/>
            <a:ext cx="5720960" cy="30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 higher and foundation</a:t>
            </a:r>
          </a:p>
          <a:p>
            <a:pPr marL="514350" indent="-514350">
              <a:buAutoNum type="arabicParenR"/>
            </a:pPr>
            <a:r>
              <a:rPr lang="en-GB" dirty="0"/>
              <a:t>Venn diagrams</a:t>
            </a:r>
          </a:p>
          <a:p>
            <a:pPr marL="514350" indent="-514350">
              <a:buAutoNum type="arabicParenR"/>
            </a:pPr>
            <a:r>
              <a:rPr lang="en-GB" dirty="0"/>
              <a:t>Know exact values for sin, cos and tan at 30, 45 and 60 degrees</a:t>
            </a:r>
          </a:p>
          <a:p>
            <a:pPr marL="514350" indent="-514350">
              <a:buAutoNum type="arabicParenR"/>
            </a:pPr>
            <a:r>
              <a:rPr lang="en-GB" dirty="0"/>
              <a:t>Work with percentages greater than 100%</a:t>
            </a:r>
          </a:p>
          <a:p>
            <a:pPr marL="0" indent="0">
              <a:buNone/>
            </a:pPr>
            <a:r>
              <a:rPr lang="en-GB" dirty="0"/>
              <a:t>New to higher tier</a:t>
            </a:r>
          </a:p>
          <a:p>
            <a:pPr marL="514350" indent="-514350">
              <a:buAutoNum type="arabicParenR"/>
            </a:pPr>
            <a:r>
              <a:rPr lang="en-GB" dirty="0"/>
              <a:t>Equations of circles</a:t>
            </a:r>
          </a:p>
          <a:p>
            <a:pPr marL="514350" indent="-514350">
              <a:buAutoNum type="arabicParenR"/>
            </a:pPr>
            <a:r>
              <a:rPr lang="en-GB" dirty="0"/>
              <a:t>Find gradients at points on curves</a:t>
            </a:r>
          </a:p>
          <a:p>
            <a:pPr marL="514350" indent="-514350">
              <a:buAutoNum type="arabicParenR"/>
            </a:pPr>
            <a:r>
              <a:rPr lang="en-GB" dirty="0"/>
              <a:t>Iteration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content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929226"/>
            <a:ext cx="10515600" cy="13255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we expect from students.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209800"/>
            <a:ext cx="9042272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Bring the correct equipment (pen, pencil, ruler, scientific calculator, protractor and compasses).</a:t>
            </a:r>
          </a:p>
          <a:p>
            <a:endParaRPr lang="en-GB" dirty="0" smtClean="0"/>
          </a:p>
          <a:p>
            <a:r>
              <a:rPr lang="en-GB" dirty="0" smtClean="0"/>
              <a:t>Complete homework.</a:t>
            </a:r>
          </a:p>
          <a:p>
            <a:endParaRPr lang="en-GB" dirty="0" smtClean="0"/>
          </a:p>
          <a:p>
            <a:r>
              <a:rPr lang="en-GB" dirty="0" smtClean="0"/>
              <a:t>Try in lessons and be prepared to get it wrong.</a:t>
            </a:r>
          </a:p>
          <a:p>
            <a:endParaRPr lang="en-GB" dirty="0" smtClean="0"/>
          </a:p>
          <a:p>
            <a:r>
              <a:rPr lang="en-GB" dirty="0" smtClean="0"/>
              <a:t>Revise regularly at home.</a:t>
            </a:r>
          </a:p>
          <a:p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72" y="2447671"/>
            <a:ext cx="1444337" cy="28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Corbettmaths.com (5 a day, videos, worksheets).</a:t>
            </a:r>
          </a:p>
          <a:p>
            <a:r>
              <a:rPr lang="en-GB" dirty="0"/>
              <a:t>CGP revision guides.</a:t>
            </a:r>
          </a:p>
          <a:p>
            <a:r>
              <a:rPr lang="en-GB" dirty="0"/>
              <a:t>Thursday after school maths club.</a:t>
            </a:r>
          </a:p>
          <a:p>
            <a:r>
              <a:rPr lang="en-GB" dirty="0"/>
              <a:t>Edexcel.com</a:t>
            </a:r>
          </a:p>
          <a:p>
            <a:r>
              <a:rPr lang="en-GB" dirty="0"/>
              <a:t>BBC bitesize (2015 onwards).</a:t>
            </a:r>
          </a:p>
          <a:p>
            <a:r>
              <a:rPr lang="en-GB" dirty="0" err="1"/>
              <a:t>Youtube</a:t>
            </a:r>
            <a:r>
              <a:rPr lang="en-GB" dirty="0"/>
              <a:t>.</a:t>
            </a:r>
          </a:p>
          <a:p>
            <a:r>
              <a:rPr lang="en-GB" dirty="0"/>
              <a:t>Previous in school assessments.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go for help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6" y="5884141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96" y="513911"/>
            <a:ext cx="2708814" cy="29404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12" y="3865118"/>
            <a:ext cx="1623685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Supporting your child with the new GCSE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AQA GCSE </a:t>
            </a:r>
            <a:r>
              <a:rPr lang="en-GB" sz="5400" dirty="0"/>
              <a:t>English Language and Literature </a:t>
            </a:r>
            <a:endParaRPr lang="en-US" sz="5400" dirty="0"/>
          </a:p>
        </p:txBody>
      </p:sp>
      <p:pic>
        <p:nvPicPr>
          <p:cNvPr id="5" name="Picture 6" descr="http://www.cantell.co.uk/media/images/user-uploads/original/ofsted-g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845654"/>
            <a:ext cx="825211" cy="1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1129" y="5539014"/>
            <a:ext cx="270237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Aspiration	Challenge	Growth</a:t>
            </a:r>
            <a:endParaRPr lang="en-GB" sz="1600" dirty="0"/>
          </a:p>
        </p:txBody>
      </p:sp>
      <p:pic>
        <p:nvPicPr>
          <p:cNvPr id="8" name="Picture 8" descr="https://pbs.twimg.com/profile_images/666407537084796928/YBGgi9B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21" y="638413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11296" y="6473824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en-US" dirty="0"/>
              <a:t>@</a:t>
            </a:r>
            <a:r>
              <a:rPr lang="en-GB" altLang="en-US" dirty="0" err="1"/>
              <a:t>swr_school</a:t>
            </a:r>
            <a:endParaRPr lang="en-GB" altLang="en-US" dirty="0"/>
          </a:p>
        </p:txBody>
      </p:sp>
      <p:pic>
        <p:nvPicPr>
          <p:cNvPr id="10" name="Picture 4" descr="http://swr.gloucs.sch.uk/wp-content/uploads/2015/05/swr-logo-e143274608777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5" y="4662714"/>
            <a:ext cx="15716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20" y="557151"/>
            <a:ext cx="4114800" cy="990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Thinking back to last year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201" y="1897633"/>
            <a:ext cx="3898776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The path ahead has changed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	</a:t>
            </a:r>
          </a:p>
          <a:p>
            <a:pPr marL="0" indent="0">
              <a:buNone/>
            </a:pPr>
            <a:r>
              <a:rPr lang="en-GB" sz="3200" dirty="0"/>
              <a:t>	</a:t>
            </a:r>
          </a:p>
          <a:p>
            <a:pPr marL="0" indent="0">
              <a:buNone/>
            </a:pPr>
            <a:r>
              <a:rPr lang="en-GB" sz="3200" dirty="0"/>
              <a:t>		</a:t>
            </a:r>
          </a:p>
        </p:txBody>
      </p:sp>
      <p:pic>
        <p:nvPicPr>
          <p:cNvPr id="1028" name="Picture 4" descr="http://www.designingachampionblog.com/wp-content/uploads/2012/08/Forkinthe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05" y="1221004"/>
            <a:ext cx="3597699" cy="239208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ilverdoctors.com/wp-content/uploads/2014/06/shocked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25" y="3925809"/>
            <a:ext cx="2873457" cy="215509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8368" y="4818689"/>
            <a:ext cx="3002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Don’t panic!</a:t>
            </a:r>
          </a:p>
        </p:txBody>
      </p:sp>
    </p:spTree>
    <p:extLst>
      <p:ext uri="{BB962C8B-B14F-4D97-AF65-F5344CB8AC3E}">
        <p14:creationId xmlns:p14="http://schemas.microsoft.com/office/powerpoint/2010/main" val="1751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882</Words>
  <Application>Microsoft Office PowerPoint</Application>
  <PresentationFormat>Widescreen</PresentationFormat>
  <Paragraphs>206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Georgia</vt:lpstr>
      <vt:lpstr>Tahoma</vt:lpstr>
      <vt:lpstr>Wingdings</vt:lpstr>
      <vt:lpstr>Wingdings 2</vt:lpstr>
      <vt:lpstr>Training presentation</vt:lpstr>
      <vt:lpstr>PowerPoint Presentation</vt:lpstr>
      <vt:lpstr>GCSE Mathematics</vt:lpstr>
      <vt:lpstr>GCSE Maths has changed!</vt:lpstr>
      <vt:lpstr>GCSE formulae</vt:lpstr>
      <vt:lpstr>New content</vt:lpstr>
      <vt:lpstr>PowerPoint Presentation</vt:lpstr>
      <vt:lpstr>Where to go for help</vt:lpstr>
      <vt:lpstr>AQA GCSE English Language and Literature </vt:lpstr>
      <vt:lpstr>Thinking back to last year</vt:lpstr>
      <vt:lpstr>Understanding the Courses</vt:lpstr>
      <vt:lpstr>2 GCSES</vt:lpstr>
      <vt:lpstr>Focus for September - December</vt:lpstr>
      <vt:lpstr>Writing  - What is needed?</vt:lpstr>
      <vt:lpstr>THE 5 READING SKILLS</vt:lpstr>
      <vt:lpstr>How can you help with developing reading skills?</vt:lpstr>
      <vt:lpstr>Other ways of supporting</vt:lpstr>
      <vt:lpstr>Science</vt:lpstr>
      <vt:lpstr>AQA GCSE Combined Science: Trilogy</vt:lpstr>
      <vt:lpstr>Triple Award</vt:lpstr>
      <vt:lpstr>Assessing Practical Work</vt:lpstr>
      <vt:lpstr>Additional Support</vt:lpstr>
      <vt:lpstr>Careers Information at SWR</vt:lpstr>
      <vt:lpstr>Useful Websites </vt:lpstr>
      <vt:lpstr>Careers @SWR</vt:lpstr>
      <vt:lpstr>Post 16 open events.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2016-09-12T21:43:00Z</dcterms:created>
  <dcterms:modified xsi:type="dcterms:W3CDTF">2016-09-20T15:50:43Z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