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9"/>
  </p:notesMasterIdLst>
  <p:handoutMasterIdLst>
    <p:handoutMasterId r:id="rId10"/>
  </p:handoutMasterIdLst>
  <p:sldIdLst>
    <p:sldId id="257" r:id="rId3"/>
    <p:sldId id="279" r:id="rId4"/>
    <p:sldId id="285" r:id="rId5"/>
    <p:sldId id="272" r:id="rId6"/>
    <p:sldId id="280" r:id="rId7"/>
    <p:sldId id="281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771" autoAdjust="0"/>
  </p:normalViewPr>
  <p:slideViewPr>
    <p:cSldViewPr snapToGrid="0">
      <p:cViewPr varScale="1">
        <p:scale>
          <a:sx n="103" d="100"/>
          <a:sy n="103" d="100"/>
        </p:scale>
        <p:origin x="-792" y="-96"/>
      </p:cViewPr>
      <p:guideLst>
        <p:guide orient="horz" pos="2160"/>
        <p:guide orient="horz" pos="4128"/>
        <p:guide pos="3840"/>
        <p:guide pos="729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7/12/2018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7/12/2018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Setting the bar</a:t>
            </a:r>
            <a:r>
              <a:rPr lang="en-US" baseline="0" dirty="0" smtClean="0"/>
              <a:t> high for all!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Personalised</a:t>
            </a:r>
            <a:r>
              <a:rPr lang="en-US" baseline="0" dirty="0" smtClean="0"/>
              <a:t> approach towards learning and progress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High expectations in terms of </a:t>
            </a:r>
            <a:r>
              <a:rPr lang="en-US" baseline="0" dirty="0" err="1" smtClean="0"/>
              <a:t>behaviour</a:t>
            </a:r>
            <a:r>
              <a:rPr lang="en-US" baseline="0" dirty="0" smtClean="0"/>
              <a:t>, attitudes towards to learning, uniform and representing our school.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853082F-E9A0-444B-91E9-17359509D3F3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88354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24A9466-3E0E-4D1A-91D5-16BDB2AD2B59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20073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E708F12-96AD-4ED4-8132-A78F5E42C1F5}" type="datetime1">
              <a:rPr lang="en-US" smtClean="0"/>
              <a:t>7/12/2018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7/12/2018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0" orient="horz" pos="2160">
          <p15:clr>
            <a:srgbClr val="FBAE40"/>
          </p15:clr>
        </p15:guide>
        <p15:guide id="1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7/12/2018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7/12/2018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7/12/2018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7/12/2018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7/12/2018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0F09E4-6EA4-4BF3-9FC8-FF40373B88E6}" type="datetime1">
              <a:rPr lang="en-US" smtClean="0"/>
              <a:t>7/12/2018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orient="horz" pos="41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google.co.uk/url?sa=i&amp;rct=j&amp;q=&amp;esrc=s&amp;source=images&amp;cd=&amp;ved=0ahUKEwifrvad0trNAhVnDsAKHZoPAooQjRwIBw&amp;url=http://www.cantell.co.uk/ofsted3/14186.html&amp;psig=AFQjCNHjN9EH0XK6zjoxL2BhWz4lLRhDWQ&amp;ust=1467750335406238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google.co.uk/url?sa=i&amp;rct=j&amp;q=&amp;esrc=s&amp;source=images&amp;cd=&amp;cad=rja&amp;uact=8&amp;ved=0ahUKEwjAgYbNru3NAhUnKsAKHW2OCNYQjRwIBw&amp;url=https://twitter.com/twitter&amp;psig=AFQjCNF0D2hYX4Vge0kF87JC1YipYzhcDg&amp;ust=1468393607448211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&amp;esrc=s&amp;source=images&amp;cd=&amp;ved=0ahUKEwifrvad0trNAhVnDsAKHZoPAooQjRwIBw&amp;url=http://www.cantell.co.uk/ofsted3/14186.html&amp;psig=AFQjCNHjN9EH0XK6zjoxL2BhWz4lLRhDWQ&amp;ust=146775033540623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ved=0ahUKEwifrvad0trNAhVnDsAKHZoPAooQjRwIBw&amp;url=http://www.cantell.co.uk/ofsted3/14186.html&amp;psig=AFQjCNHjN9EH0XK6zjoxL2BhWz4lLRhDWQ&amp;ust=1467750335406238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&amp;esrc=s&amp;source=images&amp;cd=&amp;ved=0ahUKEwifrvad0trNAhVnDsAKHZoPAooQjRwIBw&amp;url=http://www.cantell.co.uk/ofsted3/14186.html&amp;psig=AFQjCNHjN9EH0XK6zjoxL2BhWz4lLRhDWQ&amp;ust=146775033540623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ved=0ahUKEwifrvad0trNAhVnDsAKHZoPAooQjRwIBw&amp;url=http://www.cantell.co.uk/ofsted3/14186.html&amp;psig=AFQjCNHjN9EH0XK6zjoxL2BhWz4lLRhDWQ&amp;ust=146775033540623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ved=0ahUKEwifrvad0trNAhVnDsAKHZoPAooQjRwIBw&amp;url=http://www.cantell.co.uk/ofsted3/14186.html&amp;psig=AFQjCNHjN9EH0XK6zjoxL2BhWz4lLRhDWQ&amp;ust=146775033540623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 11</a:t>
            </a:r>
            <a:r>
              <a:rPr lang="en-US" baseline="30000" dirty="0" smtClean="0"/>
              <a:t>th</a:t>
            </a:r>
            <a:r>
              <a:rPr lang="en-US" dirty="0" smtClean="0"/>
              <a:t> July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Y6 Parents’ Evening</a:t>
            </a:r>
            <a:endParaRPr lang="en-US" dirty="0"/>
          </a:p>
        </p:txBody>
      </p:sp>
      <p:pic>
        <p:nvPicPr>
          <p:cNvPr id="5" name="Picture 6" descr="http://www.cantell.co.uk/media/images/user-uploads/original/ofsted-goo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845654"/>
            <a:ext cx="825211" cy="104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43206" y="5618144"/>
            <a:ext cx="320165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Aspiration	Confidence Collaboration</a:t>
            </a:r>
          </a:p>
          <a:p>
            <a:pPr algn="ctr"/>
            <a:r>
              <a:rPr lang="en-GB" sz="1600" dirty="0"/>
              <a:t> </a:t>
            </a:r>
            <a:r>
              <a:rPr lang="en-GB" sz="1600" dirty="0" smtClean="0"/>
              <a:t>     Independence Resilience	</a:t>
            </a:r>
            <a:endParaRPr lang="en-GB" sz="1600" dirty="0"/>
          </a:p>
        </p:txBody>
      </p:sp>
      <p:pic>
        <p:nvPicPr>
          <p:cNvPr id="8" name="Picture 8" descr="https://pbs.twimg.com/profile_images/666407537084796928/YBGgi9BO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021" y="638413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0711296" y="6473824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GB" altLang="en-US" dirty="0"/>
              <a:t>@</a:t>
            </a:r>
            <a:r>
              <a:rPr lang="en-GB" altLang="en-US" dirty="0" err="1"/>
              <a:t>swr_school</a:t>
            </a:r>
            <a:endParaRPr lang="en-GB" altLang="en-US" dirty="0"/>
          </a:p>
        </p:txBody>
      </p:sp>
      <p:pic>
        <p:nvPicPr>
          <p:cNvPr id="10" name="Picture 4" descr="http://swr.gloucs.sch.uk/wp-content/uploads/2015/05/swr-logo-e1432746087778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505" y="4662714"/>
            <a:ext cx="15716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Image result for faceboo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Facebook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6" descr="Facebook logo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021" y="5571016"/>
            <a:ext cx="549275" cy="549275"/>
          </a:xfrm>
          <a:prstGeom prst="rect">
            <a:avLst/>
          </a:prstGeom>
        </p:spPr>
      </p:pic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0588203" y="5579256"/>
            <a:ext cx="1787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GB" altLang="en-US" sz="1400" dirty="0" smtClean="0"/>
              <a:t>Sir William Romney’s School</a:t>
            </a:r>
            <a:endParaRPr lang="en-GB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9509"/>
            <a:ext cx="109728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SWR priority……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 descr="http://swr.gloucs.sch.uk/wp-content/uploads/2015/05/swr-logo-e143274608777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226" y="5884141"/>
            <a:ext cx="15716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49424"/>
            <a:ext cx="10972800" cy="234895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GB" sz="4000" dirty="0" smtClean="0">
                <a:solidFill>
                  <a:schemeClr val="accent2"/>
                </a:solidFill>
              </a:rPr>
              <a:t>‘To create a culture of </a:t>
            </a:r>
            <a:r>
              <a:rPr lang="en-GB" sz="4000" b="1" u="sng" dirty="0" smtClean="0">
                <a:solidFill>
                  <a:schemeClr val="accent2"/>
                </a:solidFill>
              </a:rPr>
              <a:t>ambition</a:t>
            </a:r>
            <a:r>
              <a:rPr lang="en-GB" sz="4000" dirty="0" smtClean="0">
                <a:solidFill>
                  <a:schemeClr val="accent2"/>
                </a:solidFill>
              </a:rPr>
              <a:t> and </a:t>
            </a:r>
            <a:r>
              <a:rPr lang="en-GB" sz="4000" b="1" u="sng" dirty="0" smtClean="0">
                <a:solidFill>
                  <a:schemeClr val="accent2"/>
                </a:solidFill>
              </a:rPr>
              <a:t>aspiration</a:t>
            </a:r>
            <a:r>
              <a:rPr lang="en-GB" sz="4000" dirty="0" smtClean="0">
                <a:solidFill>
                  <a:schemeClr val="accent2"/>
                </a:solidFill>
              </a:rPr>
              <a:t> by having </a:t>
            </a:r>
            <a:r>
              <a:rPr lang="en-GB" sz="4000" b="1" u="sng" dirty="0" smtClean="0">
                <a:solidFill>
                  <a:schemeClr val="accent2"/>
                </a:solidFill>
              </a:rPr>
              <a:t>high expectations </a:t>
            </a:r>
            <a:r>
              <a:rPr lang="en-GB" sz="4000" dirty="0" smtClean="0">
                <a:solidFill>
                  <a:schemeClr val="accent2"/>
                </a:solidFill>
              </a:rPr>
              <a:t>of students, parents, </a:t>
            </a:r>
          </a:p>
          <a:p>
            <a:pPr marL="109728" indent="0" algn="ctr">
              <a:buNone/>
            </a:pPr>
            <a:r>
              <a:rPr lang="en-GB" sz="4000" dirty="0" smtClean="0">
                <a:solidFill>
                  <a:schemeClr val="accent2"/>
                </a:solidFill>
              </a:rPr>
              <a:t>staff and governors.’</a:t>
            </a:r>
            <a:endParaRPr lang="en-GB" sz="4000" dirty="0">
              <a:solidFill>
                <a:schemeClr val="accent2"/>
              </a:solidFill>
            </a:endParaRPr>
          </a:p>
        </p:txBody>
      </p:sp>
      <p:pic>
        <p:nvPicPr>
          <p:cNvPr id="7" name="Picture 6" descr="http://www.cantell.co.uk/media/images/user-uploads/original/ofsted-goo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845654"/>
            <a:ext cx="825211" cy="104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46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259" y="1246822"/>
            <a:ext cx="9749118" cy="5120880"/>
          </a:xfrm>
          <a:prstGeom prst="rect">
            <a:avLst/>
          </a:prstGeom>
        </p:spPr>
      </p:pic>
      <p:pic>
        <p:nvPicPr>
          <p:cNvPr id="4" name="Picture 3" descr="http://www.cantell.co.uk/media/images/user-uploads/original/ofsted-goo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845654"/>
            <a:ext cx="825211" cy="104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swr.gloucs.sch.uk/wp-content/uploads/2015/05/swr-logo-e143274608777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226" y="5884141"/>
            <a:ext cx="15716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459509"/>
            <a:ext cx="10972800" cy="1066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2"/>
                </a:solidFill>
              </a:rPr>
              <a:t>Coming very soon…..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7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9509"/>
            <a:ext cx="109728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Bus Transport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 descr="http://swr.gloucs.sch.uk/wp-content/uploads/2015/05/swr-logo-e143274608777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226" y="5884141"/>
            <a:ext cx="15716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15" y="1449324"/>
            <a:ext cx="11397762" cy="422171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Stagecoach Service (69) </a:t>
            </a:r>
            <a:r>
              <a:rPr lang="en-GB" sz="1600" dirty="0" smtClean="0">
                <a:solidFill>
                  <a:schemeClr val="tx1"/>
                </a:solidFill>
              </a:rPr>
              <a:t>(Stroud – Rodborough-</a:t>
            </a:r>
            <a:r>
              <a:rPr lang="en-GB" sz="1600" dirty="0" err="1" smtClean="0">
                <a:solidFill>
                  <a:schemeClr val="tx1"/>
                </a:solidFill>
              </a:rPr>
              <a:t>Minchinhampton</a:t>
            </a:r>
            <a:r>
              <a:rPr lang="en-GB" sz="1600" dirty="0" smtClean="0">
                <a:solidFill>
                  <a:schemeClr val="tx1"/>
                </a:solidFill>
              </a:rPr>
              <a:t>-Avening Memorial Hall-SWR)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Collection &amp; Drop-Off on school site 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Single Fair: £2.50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Return: £4.20</a:t>
            </a:r>
          </a:p>
          <a:p>
            <a:r>
              <a:rPr lang="en-GB" sz="1600" dirty="0" err="1" smtClean="0">
                <a:solidFill>
                  <a:schemeClr val="tx1"/>
                </a:solidFill>
              </a:rPr>
              <a:t>MegaRider</a:t>
            </a:r>
            <a:r>
              <a:rPr lang="en-GB" sz="1600" dirty="0" smtClean="0">
                <a:solidFill>
                  <a:schemeClr val="tx1"/>
                </a:solidFill>
              </a:rPr>
              <a:t>: £21 (weekly - online)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Rover Private Hire Service (formerly 131) </a:t>
            </a:r>
            <a:r>
              <a:rPr lang="en-GB" sz="1600" dirty="0" smtClean="0">
                <a:solidFill>
                  <a:schemeClr val="tx1"/>
                </a:solidFill>
              </a:rPr>
              <a:t>(Stroud-</a:t>
            </a:r>
            <a:r>
              <a:rPr lang="en-GB" sz="1600" dirty="0" err="1" smtClean="0">
                <a:solidFill>
                  <a:schemeClr val="tx1"/>
                </a:solidFill>
              </a:rPr>
              <a:t>Woodchester</a:t>
            </a:r>
            <a:r>
              <a:rPr lang="en-GB" sz="1600" dirty="0" smtClean="0">
                <a:solidFill>
                  <a:schemeClr val="tx1"/>
                </a:solidFill>
              </a:rPr>
              <a:t>-Nailsworth-Avening-SWR)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Standing order mandate with Rover European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£50 deposit payable to Rover European by 21</a:t>
            </a:r>
            <a:r>
              <a:rPr lang="en-GB" sz="1600" baseline="30000" dirty="0" smtClean="0">
                <a:solidFill>
                  <a:schemeClr val="tx1"/>
                </a:solidFill>
              </a:rPr>
              <a:t>st</a:t>
            </a:r>
            <a:r>
              <a:rPr lang="en-GB" sz="1600" dirty="0" smtClean="0">
                <a:solidFill>
                  <a:schemeClr val="tx1"/>
                </a:solidFill>
              </a:rPr>
              <a:t> July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First monthly payment £34.48 by 25</a:t>
            </a:r>
            <a:r>
              <a:rPr lang="en-GB" sz="1600" baseline="30000" dirty="0" smtClean="0">
                <a:solidFill>
                  <a:schemeClr val="tx1"/>
                </a:solidFill>
              </a:rPr>
              <a:t>th</a:t>
            </a:r>
            <a:r>
              <a:rPr lang="en-GB" sz="1600" dirty="0" smtClean="0">
                <a:solidFill>
                  <a:schemeClr val="tx1"/>
                </a:solidFill>
              </a:rPr>
              <a:t> August (less £50 deposit)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8 further monthly payments of £84.44 (20</a:t>
            </a:r>
            <a:r>
              <a:rPr lang="en-GB" sz="1600" baseline="30000" dirty="0" smtClean="0">
                <a:solidFill>
                  <a:schemeClr val="tx1"/>
                </a:solidFill>
              </a:rPr>
              <a:t>th</a:t>
            </a:r>
            <a:r>
              <a:rPr lang="en-GB" sz="1600" dirty="0" smtClean="0">
                <a:solidFill>
                  <a:schemeClr val="tx1"/>
                </a:solidFill>
              </a:rPr>
              <a:t> of each month)</a:t>
            </a:r>
          </a:p>
          <a:p>
            <a:r>
              <a:rPr lang="en-GB" sz="1600" b="1" i="1" dirty="0" smtClean="0">
                <a:solidFill>
                  <a:schemeClr val="tx1"/>
                </a:solidFill>
              </a:rPr>
              <a:t>OR</a:t>
            </a:r>
            <a:r>
              <a:rPr lang="en-GB" sz="1600" dirty="0" smtClean="0">
                <a:solidFill>
                  <a:schemeClr val="tx1"/>
                </a:solidFill>
              </a:rPr>
              <a:t>, purchase 10 rides for £25 from school reception</a:t>
            </a: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GB" sz="2000" b="1" dirty="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7" name="Picture 6" descr="http://www.cantell.co.uk/media/images/user-uploads/original/ofsted-goo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845654"/>
            <a:ext cx="825211" cy="104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571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185963" y="1743027"/>
            <a:ext cx="5332396" cy="3311525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</a:rPr>
              <a:t>Role of the Learning Manager and tutor</a:t>
            </a:r>
          </a:p>
          <a:p>
            <a:pPr>
              <a:lnSpc>
                <a:spcPct val="90000"/>
              </a:lnSpc>
              <a:defRPr/>
            </a:pP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</a:rPr>
              <a:t>Communication and contact</a:t>
            </a:r>
          </a:p>
          <a:p>
            <a:pPr>
              <a:lnSpc>
                <a:spcPct val="90000"/>
              </a:lnSpc>
              <a:defRPr/>
            </a:pP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</a:rPr>
              <a:t>Overview of Year 7</a:t>
            </a:r>
          </a:p>
          <a:p>
            <a:pPr lvl="1">
              <a:lnSpc>
                <a:spcPct val="90000"/>
              </a:lnSpc>
              <a:defRPr/>
            </a:pP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</a:rPr>
              <a:t>	parents’ evenings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</a:rPr>
              <a:t>	reports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</a:rPr>
              <a:t>	events</a:t>
            </a:r>
          </a:p>
          <a:p>
            <a:pPr>
              <a:lnSpc>
                <a:spcPct val="90000"/>
              </a:lnSpc>
              <a:defRPr/>
            </a:pP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</a:rPr>
              <a:t>Routines and organisation</a:t>
            </a:r>
          </a:p>
          <a:p>
            <a:pPr>
              <a:lnSpc>
                <a:spcPct val="90000"/>
              </a:lnSpc>
              <a:defRPr/>
            </a:pP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</a:rPr>
              <a:t>Homework</a:t>
            </a:r>
          </a:p>
          <a:p>
            <a:pPr>
              <a:lnSpc>
                <a:spcPct val="90000"/>
              </a:lnSpc>
              <a:defRPr/>
            </a:pP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</a:rPr>
              <a:t>Uniform</a:t>
            </a:r>
          </a:p>
          <a:p>
            <a:pPr>
              <a:lnSpc>
                <a:spcPct val="90000"/>
              </a:lnSpc>
              <a:defRPr/>
            </a:pP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</a:rPr>
              <a:t>House system</a:t>
            </a:r>
          </a:p>
          <a:p>
            <a:pPr>
              <a:lnSpc>
                <a:spcPct val="90000"/>
              </a:lnSpc>
              <a:buNone/>
              <a:defRPr/>
            </a:pPr>
            <a:endParaRPr lang="en-GB" sz="2400" dirty="0"/>
          </a:p>
          <a:p>
            <a:pPr>
              <a:lnSpc>
                <a:spcPct val="90000"/>
              </a:lnSpc>
              <a:buNone/>
              <a:defRPr/>
            </a:pPr>
            <a:endParaRPr lang="en-GB" sz="2400" dirty="0"/>
          </a:p>
          <a:p>
            <a:pPr>
              <a:lnSpc>
                <a:spcPct val="90000"/>
              </a:lnSpc>
              <a:buNone/>
              <a:defRPr/>
            </a:pPr>
            <a:endParaRPr lang="en-GB" sz="2400" dirty="0"/>
          </a:p>
          <a:p>
            <a:pPr>
              <a:lnSpc>
                <a:spcPct val="90000"/>
              </a:lnSpc>
              <a:buNone/>
              <a:defRPr/>
            </a:pPr>
            <a:endParaRPr lang="en-GB" sz="2400" dirty="0"/>
          </a:p>
          <a:p>
            <a:pPr lvl="1">
              <a:lnSpc>
                <a:spcPct val="90000"/>
              </a:lnSpc>
              <a:defRPr/>
            </a:pPr>
            <a:endParaRPr lang="en-GB" dirty="0"/>
          </a:p>
        </p:txBody>
      </p:sp>
      <p:sp>
        <p:nvSpPr>
          <p:cNvPr id="18437" name="Rectangle 1"/>
          <p:cNvSpPr>
            <a:spLocks noChangeArrowheads="1"/>
          </p:cNvSpPr>
          <p:nvPr/>
        </p:nvSpPr>
        <p:spPr bwMode="auto">
          <a:xfrm>
            <a:off x="2220730" y="5088489"/>
            <a:ext cx="766286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latin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 b="1" i="1" dirty="0">
                <a:latin typeface="Tahoma" panose="020B0604030504040204" pitchFamily="34" charset="0"/>
              </a:rPr>
              <a:t>‘All parents agree that their children are safe in the school. As one parent remarked, the school ‘provides a safe, secure and inspirational environment for my children to learn.’ (OFSTED February 2016)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Tahoma" panose="020B0604030504040204" pitchFamily="34" charset="0"/>
              </a:rPr>
              <a:t>	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59509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2"/>
                </a:solidFill>
              </a:rPr>
              <a:t>Year 7 at SWR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9" name="Picture 8" descr="http://www.cantell.co.uk/media/images/user-uploads/original/ofsted-goo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845654"/>
            <a:ext cx="825211" cy="104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http://swr.gloucs.sch.uk/wp-content/uploads/2015/05/swr-logo-e143274608777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226" y="5884141"/>
            <a:ext cx="15716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51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842705" y="1940518"/>
            <a:ext cx="7848382" cy="3311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u="sng" dirty="0">
                <a:solidFill>
                  <a:schemeClr val="tx1"/>
                </a:solidFill>
              </a:rPr>
              <a:t>Dates for your Diary</a:t>
            </a:r>
            <a:r>
              <a:rPr lang="en-GB" altLang="en-US" sz="2400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solidFill>
                  <a:schemeClr val="tx1"/>
                </a:solidFill>
              </a:rPr>
              <a:t>Tuesday </a:t>
            </a:r>
            <a:r>
              <a:rPr lang="en-GB" altLang="en-US" sz="2400" dirty="0" smtClean="0">
                <a:solidFill>
                  <a:schemeClr val="tx1"/>
                </a:solidFill>
              </a:rPr>
              <a:t>4</a:t>
            </a:r>
            <a:r>
              <a:rPr lang="en-GB" alt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GB" altLang="en-US" sz="2400" dirty="0" smtClean="0">
                <a:solidFill>
                  <a:schemeClr val="tx1"/>
                </a:solidFill>
              </a:rPr>
              <a:t>  </a:t>
            </a:r>
            <a:r>
              <a:rPr lang="en-GB" altLang="en-US" sz="2400" dirty="0">
                <a:solidFill>
                  <a:schemeClr val="tx1"/>
                </a:solidFill>
              </a:rPr>
              <a:t>September </a:t>
            </a:r>
            <a:r>
              <a:rPr lang="en-GB" altLang="en-US" sz="2400" dirty="0" smtClean="0">
                <a:solidFill>
                  <a:schemeClr val="tx1"/>
                </a:solidFill>
              </a:rPr>
              <a:t>Y7 </a:t>
            </a:r>
            <a:r>
              <a:rPr lang="en-GB" altLang="en-US" sz="2400" dirty="0">
                <a:solidFill>
                  <a:schemeClr val="tx1"/>
                </a:solidFill>
              </a:rPr>
              <a:t>&amp; </a:t>
            </a:r>
            <a:r>
              <a:rPr lang="en-GB" altLang="en-US" sz="2400" dirty="0" smtClean="0">
                <a:solidFill>
                  <a:schemeClr val="tx1"/>
                </a:solidFill>
              </a:rPr>
              <a:t>Y10 Induction Day</a:t>
            </a:r>
            <a:endParaRPr lang="en-GB" alt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solidFill>
                  <a:schemeClr val="tx1"/>
                </a:solidFill>
              </a:rPr>
              <a:t>Wednesday </a:t>
            </a:r>
            <a:r>
              <a:rPr lang="en-GB" altLang="en-US" sz="2400" dirty="0" smtClean="0">
                <a:solidFill>
                  <a:schemeClr val="tx1"/>
                </a:solidFill>
              </a:rPr>
              <a:t>12</a:t>
            </a:r>
            <a:r>
              <a:rPr lang="en-GB" alt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GB" altLang="en-US" sz="2400" dirty="0" smtClean="0">
                <a:solidFill>
                  <a:schemeClr val="tx1"/>
                </a:solidFill>
              </a:rPr>
              <a:t> </a:t>
            </a:r>
            <a:r>
              <a:rPr lang="en-GB" altLang="en-US" sz="2400" dirty="0">
                <a:solidFill>
                  <a:schemeClr val="tx1"/>
                </a:solidFill>
              </a:rPr>
              <a:t>September </a:t>
            </a:r>
            <a:r>
              <a:rPr lang="en-GB" altLang="en-US" sz="2400" dirty="0" smtClean="0">
                <a:solidFill>
                  <a:schemeClr val="tx1"/>
                </a:solidFill>
              </a:rPr>
              <a:t>Y7 </a:t>
            </a:r>
            <a:r>
              <a:rPr lang="en-GB" altLang="en-US" sz="2400" dirty="0">
                <a:solidFill>
                  <a:schemeClr val="tx1"/>
                </a:solidFill>
              </a:rPr>
              <a:t>BBQ </a:t>
            </a:r>
            <a:r>
              <a:rPr lang="en-GB" altLang="en-US" sz="2400" dirty="0" smtClean="0">
                <a:solidFill>
                  <a:schemeClr val="tx1"/>
                </a:solidFill>
              </a:rPr>
              <a:t>6.30pm-8.30pm</a:t>
            </a:r>
            <a:endParaRPr lang="en-GB" alt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solidFill>
                  <a:schemeClr val="tx1"/>
                </a:solidFill>
              </a:rPr>
              <a:t>Friday </a:t>
            </a:r>
            <a:r>
              <a:rPr lang="en-GB" altLang="en-US" sz="2400" dirty="0" smtClean="0">
                <a:solidFill>
                  <a:schemeClr val="tx1"/>
                </a:solidFill>
              </a:rPr>
              <a:t>21</a:t>
            </a:r>
            <a:r>
              <a:rPr lang="en-GB" altLang="en-US" sz="2400" baseline="30000" dirty="0" smtClean="0">
                <a:solidFill>
                  <a:schemeClr val="tx1"/>
                </a:solidFill>
              </a:rPr>
              <a:t>st</a:t>
            </a:r>
            <a:r>
              <a:rPr lang="en-GB" altLang="en-US" sz="2400" dirty="0" smtClean="0">
                <a:solidFill>
                  <a:schemeClr val="tx1"/>
                </a:solidFill>
              </a:rPr>
              <a:t>  September </a:t>
            </a:r>
            <a:r>
              <a:rPr lang="en-GB" altLang="en-US" sz="2400" dirty="0">
                <a:solidFill>
                  <a:schemeClr val="tx1"/>
                </a:solidFill>
              </a:rPr>
              <a:t>Whole School Walk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solidFill>
                  <a:schemeClr val="tx1"/>
                </a:solidFill>
              </a:rPr>
              <a:t>Thursday </a:t>
            </a:r>
            <a:r>
              <a:rPr lang="en-GB" altLang="en-US" sz="2400" dirty="0" smtClean="0">
                <a:solidFill>
                  <a:schemeClr val="tx1"/>
                </a:solidFill>
              </a:rPr>
              <a:t>4</a:t>
            </a:r>
            <a:r>
              <a:rPr lang="en-GB" alt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GB" altLang="en-US" sz="2400" dirty="0" smtClean="0">
                <a:solidFill>
                  <a:schemeClr val="tx1"/>
                </a:solidFill>
              </a:rPr>
              <a:t> October  </a:t>
            </a:r>
            <a:r>
              <a:rPr lang="en-GB" altLang="en-US" sz="2400" dirty="0">
                <a:solidFill>
                  <a:schemeClr val="tx1"/>
                </a:solidFill>
              </a:rPr>
              <a:t>Parent Tutor Evening 5pm-7.30pm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solidFill>
                  <a:schemeClr val="tx1"/>
                </a:solidFill>
              </a:rPr>
              <a:t>Monday </a:t>
            </a:r>
            <a:r>
              <a:rPr lang="en-GB" altLang="en-US" sz="2400" dirty="0" smtClean="0">
                <a:solidFill>
                  <a:schemeClr val="tx1"/>
                </a:solidFill>
              </a:rPr>
              <a:t>25</a:t>
            </a:r>
            <a:r>
              <a:rPr lang="en-GB" alt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GB" altLang="en-US" sz="2400" dirty="0" smtClean="0">
                <a:solidFill>
                  <a:schemeClr val="tx1"/>
                </a:solidFill>
              </a:rPr>
              <a:t> </a:t>
            </a:r>
            <a:r>
              <a:rPr lang="en-GB" altLang="en-US" sz="2400" dirty="0">
                <a:solidFill>
                  <a:schemeClr val="tx1"/>
                </a:solidFill>
              </a:rPr>
              <a:t>March  </a:t>
            </a:r>
            <a:r>
              <a:rPr lang="en-GB" altLang="en-US" sz="2400" dirty="0" smtClean="0">
                <a:solidFill>
                  <a:schemeClr val="tx1"/>
                </a:solidFill>
              </a:rPr>
              <a:t>Y7 </a:t>
            </a:r>
            <a:r>
              <a:rPr lang="en-GB" altLang="en-US" sz="2400" dirty="0">
                <a:solidFill>
                  <a:schemeClr val="tx1"/>
                </a:solidFill>
              </a:rPr>
              <a:t>Parents </a:t>
            </a:r>
            <a:r>
              <a:rPr lang="en-GB" altLang="en-US" sz="2400" dirty="0" smtClean="0">
                <a:solidFill>
                  <a:schemeClr val="tx1"/>
                </a:solidFill>
              </a:rPr>
              <a:t>Evening 5-7:30pm</a:t>
            </a:r>
            <a:endParaRPr lang="en-GB" altLang="en-US" sz="24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lvl="1" eaLnBrk="1" hangingPunct="1">
              <a:lnSpc>
                <a:spcPct val="90000"/>
              </a:lnSpc>
            </a:pPr>
            <a:endParaRPr lang="en-GB" altLang="en-US" dirty="0" smtClean="0"/>
          </a:p>
        </p:txBody>
      </p:sp>
      <p:sp>
        <p:nvSpPr>
          <p:cNvPr id="20485" name="Rectangle 1"/>
          <p:cNvSpPr>
            <a:spLocks noChangeArrowheads="1"/>
          </p:cNvSpPr>
          <p:nvPr/>
        </p:nvSpPr>
        <p:spPr bwMode="auto">
          <a:xfrm>
            <a:off x="2028224" y="4559099"/>
            <a:ext cx="766286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i="1" dirty="0">
                <a:latin typeface="Tahoma" panose="020B0604030504040204" pitchFamily="34" charset="0"/>
              </a:rPr>
              <a:t>‘All parents agree that their children are safe in the school. As one parent remarked, the school ‘provides a safe, secure and inspirational environment for my children to learn.’ (OFSTED February 2016)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Tahoma" panose="020B0604030504040204" pitchFamily="34" charset="0"/>
              </a:rPr>
              <a:t>	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59509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2"/>
                </a:solidFill>
              </a:rPr>
              <a:t>Year 7 at SWR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0" name="Picture 9" descr="http://www.cantell.co.uk/media/images/user-uploads/original/ofsted-goo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845654"/>
            <a:ext cx="825211" cy="104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ttp://swr.gloucs.sch.uk/wp-content/uploads/2015/05/swr-logo-e143274608777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226" y="5884141"/>
            <a:ext cx="15716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41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raining presentation" id="{9308F140-5CDC-477D-BC4D-9C1906451284}" vid="{11C5112C-663B-4E6D-9D3D-2361F8FA32D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D44557-C150-4AA7-97B1-62E8021520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323</Words>
  <Application>Microsoft Office PowerPoint</Application>
  <PresentationFormat>Custom</PresentationFormat>
  <Paragraphs>66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Training presentation</vt:lpstr>
      <vt:lpstr>Y6 Parents’ Evening</vt:lpstr>
      <vt:lpstr>SWR priority……</vt:lpstr>
      <vt:lpstr>PowerPoint Presentation</vt:lpstr>
      <vt:lpstr>Bus Transport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2016-09-12T21:43:00Z</dcterms:created>
  <dcterms:modified xsi:type="dcterms:W3CDTF">2018-07-12T10:03:14Z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TC034606049991</vt:lpwstr>
  </property>
</Properties>
</file>